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318" r:id="rId5"/>
    <p:sldId id="319" r:id="rId6"/>
    <p:sldId id="321" r:id="rId7"/>
    <p:sldId id="320" r:id="rId8"/>
    <p:sldId id="322" r:id="rId9"/>
    <p:sldId id="323" r:id="rId10"/>
  </p:sldIdLst>
  <p:sldSz cx="12192000" cy="6858000"/>
  <p:notesSz cx="12192000" cy="6858000"/>
  <p:embeddedFontLst>
    <p:embeddedFont>
      <p:font typeface="Abadi" panose="020B0604020104020204" pitchFamily="34" charset="0"/>
      <p:regular r:id="rId11"/>
    </p:embeddedFont>
    <p:embeddedFont>
      <p:font typeface="Arial" panose="020B0604020202020204" pitchFamily="34" charset="0"/>
      <p:regular r:id="rId12"/>
    </p:embeddedFont>
    <p:embeddedFont>
      <p:font typeface="Calibri" panose="020F0502020204030204" pitchFamily="34" charset="0"/>
      <p:regular r:id="rId13"/>
      <p:bold r:id="rId14"/>
      <p:italic r:id="rId15"/>
      <p:boldItalic r:id="rId16"/>
    </p:embeddedFont>
    <p:embeddedFont>
      <p:font typeface="Segoe UI" panose="020B0502040204020203" pitchFamily="34" charset="0"/>
      <p:regular r:id="rId17"/>
      <p:bold r:id="rId18"/>
      <p:italic r:id="rId19"/>
      <p:boldItalic r:id="rId20"/>
    </p:embeddedFont>
    <p:embeddedFont>
      <p:font typeface="Segoe UI Light" panose="020B0502040204020203" pitchFamily="34" charset="0"/>
      <p:regular r:id="rId21"/>
      <p:italic r:id="rId22"/>
    </p:embeddedFont>
    <p:embeddedFont>
      <p:font typeface="Segoe UI Semibold" panose="020B0702040204020203" pitchFamily="34" charset="0"/>
      <p:bold r:id="rId23"/>
      <p:boldItalic r:id="rId24"/>
    </p:embeddedFont>
    <p:embeddedFont>
      <p:font typeface="Segoe UI Semilight" panose="020B0402040204020203" pitchFamily="34" charset="0"/>
      <p:regular r:id="rId25"/>
      <p: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3" d="100"/>
          <a:sy n="73" d="100"/>
        </p:scale>
        <p:origin x="594" y="6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18-May-20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00" b="1" i="0">
                <a:solidFill>
                  <a:srgbClr val="006FC0"/>
                </a:solidFill>
                <a:latin typeface="Segoe UI Semibold"/>
                <a:cs typeface="Segoe UI Semibold"/>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18-May-20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00" b="1" i="0">
                <a:solidFill>
                  <a:srgbClr val="006FC0"/>
                </a:solidFill>
                <a:latin typeface="Segoe UI Semibold"/>
                <a:cs typeface="Segoe UI Semibold"/>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18-May-20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0D0D0D"/>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000" b="1" i="0">
                <a:solidFill>
                  <a:srgbClr val="006FC0"/>
                </a:solidFill>
                <a:latin typeface="Segoe UI Semibold"/>
                <a:cs typeface="Segoe UI Semibold"/>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18-May-20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18-May-20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299210" y="1566418"/>
            <a:ext cx="9593579" cy="329564"/>
          </a:xfrm>
          <a:prstGeom prst="rect">
            <a:avLst/>
          </a:prstGeom>
        </p:spPr>
        <p:txBody>
          <a:bodyPr wrap="square" lIns="0" tIns="0" rIns="0" bIns="0">
            <a:spAutoFit/>
          </a:bodyPr>
          <a:lstStyle>
            <a:lvl1pPr>
              <a:defRPr sz="2000" b="1" i="0">
                <a:solidFill>
                  <a:srgbClr val="006FC0"/>
                </a:solidFill>
                <a:latin typeface="Segoe UI Semibold"/>
                <a:cs typeface="Segoe UI Semibold"/>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18-May-20</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bject 7"/>
          <p:cNvSpPr txBox="1"/>
          <p:nvPr/>
        </p:nvSpPr>
        <p:spPr>
          <a:xfrm>
            <a:off x="533400" y="5136390"/>
            <a:ext cx="1814195" cy="288541"/>
          </a:xfrm>
          <a:prstGeom prst="rect">
            <a:avLst/>
          </a:prstGeom>
        </p:spPr>
        <p:txBody>
          <a:bodyPr vert="horz" wrap="square" lIns="0" tIns="11430" rIns="0" bIns="0" rtlCol="0">
            <a:spAutoFit/>
          </a:bodyPr>
          <a:lstStyle/>
          <a:p>
            <a:pPr marL="12700">
              <a:lnSpc>
                <a:spcPct val="100000"/>
              </a:lnSpc>
              <a:spcBef>
                <a:spcPts val="90"/>
              </a:spcBef>
            </a:pPr>
            <a:r>
              <a:rPr lang="en-US" spc="-10" dirty="0">
                <a:solidFill>
                  <a:srgbClr val="0078D6"/>
                </a:solidFill>
                <a:latin typeface="Segoe UI"/>
                <a:cs typeface="Segoe UI"/>
              </a:rPr>
              <a:t>Collins Madisife</a:t>
            </a:r>
            <a:endParaRPr dirty="0">
              <a:latin typeface="Segoe UI"/>
              <a:cs typeface="Segoe UI"/>
            </a:endParaRPr>
          </a:p>
        </p:txBody>
      </p:sp>
      <p:sp>
        <p:nvSpPr>
          <p:cNvPr id="10" name="AutoShape 2" descr="Reliance HMO's Logo">
            <a:extLst>
              <a:ext uri="{FF2B5EF4-FFF2-40B4-BE49-F238E27FC236}">
                <a16:creationId xmlns:a16="http://schemas.microsoft.com/office/drawing/2014/main" id="{90E0AD38-2FC2-417C-9FD4-CC185683A53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0" name="Picture 6" descr="RelianceHMO Blog | Blog">
            <a:extLst>
              <a:ext uri="{FF2B5EF4-FFF2-40B4-BE49-F238E27FC236}">
                <a16:creationId xmlns:a16="http://schemas.microsoft.com/office/drawing/2014/main" id="{42184A84-FFFF-4D54-8B88-3E7839E886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457200"/>
            <a:ext cx="2919506" cy="635992"/>
          </a:xfrm>
          <a:prstGeom prst="rect">
            <a:avLst/>
          </a:prstGeom>
          <a:noFill/>
          <a:extLst>
            <a:ext uri="{909E8E84-426E-40DD-AFC4-6F175D3DCCD1}">
              <a14:hiddenFill xmlns:a14="http://schemas.microsoft.com/office/drawing/2010/main">
                <a:solidFill>
                  <a:srgbClr val="FFFFFF"/>
                </a:solidFill>
              </a14:hiddenFill>
            </a:ext>
          </a:extLst>
        </p:spPr>
      </p:pic>
      <p:sp>
        <p:nvSpPr>
          <p:cNvPr id="14" name="object 7">
            <a:extLst>
              <a:ext uri="{FF2B5EF4-FFF2-40B4-BE49-F238E27FC236}">
                <a16:creationId xmlns:a16="http://schemas.microsoft.com/office/drawing/2014/main" id="{8BEA6195-83AE-434D-9691-BD8FE05AD1B6}"/>
              </a:ext>
            </a:extLst>
          </p:cNvPr>
          <p:cNvSpPr txBox="1"/>
          <p:nvPr/>
        </p:nvSpPr>
        <p:spPr>
          <a:xfrm>
            <a:off x="417982" y="5455708"/>
            <a:ext cx="2442784" cy="226985"/>
          </a:xfrm>
          <a:prstGeom prst="rect">
            <a:avLst/>
          </a:prstGeom>
        </p:spPr>
        <p:txBody>
          <a:bodyPr vert="horz" wrap="square" lIns="0" tIns="11430" rIns="0" bIns="0" rtlCol="0">
            <a:spAutoFit/>
          </a:bodyPr>
          <a:lstStyle/>
          <a:p>
            <a:pPr marL="12700">
              <a:lnSpc>
                <a:spcPct val="100000"/>
              </a:lnSpc>
              <a:spcBef>
                <a:spcPts val="90"/>
              </a:spcBef>
            </a:pPr>
            <a:r>
              <a:rPr lang="en-US" sz="1400" i="1" spc="-10" dirty="0">
                <a:latin typeface="Segoe UI"/>
                <a:cs typeface="Segoe UI"/>
              </a:rPr>
              <a:t>Prospective Data Scientist</a:t>
            </a:r>
            <a:endParaRPr sz="1400" i="1" dirty="0">
              <a:latin typeface="Segoe UI"/>
              <a:cs typeface="Segoe UI"/>
            </a:endParaRPr>
          </a:p>
        </p:txBody>
      </p:sp>
      <p:pic>
        <p:nvPicPr>
          <p:cNvPr id="1032" name="Picture 8" descr="Team | Reliance HMO; Health Insurance for you, Families and ...">
            <a:extLst>
              <a:ext uri="{FF2B5EF4-FFF2-40B4-BE49-F238E27FC236}">
                <a16:creationId xmlns:a16="http://schemas.microsoft.com/office/drawing/2014/main" id="{2EBBCC88-1C7F-48D3-ACCF-7B48EE466F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1400" y="304800"/>
            <a:ext cx="8305800" cy="62484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74AB575-04E3-464C-8637-F5DB4B158BCA}"/>
              </a:ext>
            </a:extLst>
          </p:cNvPr>
          <p:cNvSpPr txBox="1"/>
          <p:nvPr/>
        </p:nvSpPr>
        <p:spPr>
          <a:xfrm>
            <a:off x="533400" y="2362200"/>
            <a:ext cx="2442784" cy="584775"/>
          </a:xfrm>
          <a:prstGeom prst="rect">
            <a:avLst/>
          </a:prstGeom>
          <a:noFill/>
        </p:spPr>
        <p:txBody>
          <a:bodyPr wrap="square" rtlCol="0">
            <a:spAutoFit/>
          </a:bodyPr>
          <a:lstStyle/>
          <a:p>
            <a:r>
              <a:rPr lang="en-US" sz="1600" dirty="0">
                <a:latin typeface="Abadi" panose="020B0604020104020204" pitchFamily="34" charset="0"/>
              </a:rPr>
              <a:t>Machine Learning Models Development:</a:t>
            </a:r>
          </a:p>
        </p:txBody>
      </p:sp>
      <p:sp>
        <p:nvSpPr>
          <p:cNvPr id="17" name="TextBox 16">
            <a:extLst>
              <a:ext uri="{FF2B5EF4-FFF2-40B4-BE49-F238E27FC236}">
                <a16:creationId xmlns:a16="http://schemas.microsoft.com/office/drawing/2014/main" id="{DBB9B199-2CC9-42B8-B238-A73564D1538B}"/>
              </a:ext>
            </a:extLst>
          </p:cNvPr>
          <p:cNvSpPr txBox="1"/>
          <p:nvPr/>
        </p:nvSpPr>
        <p:spPr>
          <a:xfrm>
            <a:off x="533400" y="2946975"/>
            <a:ext cx="2442784" cy="338554"/>
          </a:xfrm>
          <a:prstGeom prst="rect">
            <a:avLst/>
          </a:prstGeom>
          <a:noFill/>
        </p:spPr>
        <p:txBody>
          <a:bodyPr wrap="square" rtlCol="0">
            <a:spAutoFit/>
          </a:bodyPr>
          <a:lstStyle/>
          <a:p>
            <a:r>
              <a:rPr lang="en-US" sz="1600" i="1" dirty="0"/>
              <a:t>Clusters and Predictors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object 10"/>
          <p:cNvSpPr/>
          <p:nvPr/>
        </p:nvSpPr>
        <p:spPr>
          <a:xfrm>
            <a:off x="8568690" y="4243070"/>
            <a:ext cx="2153920" cy="1154430"/>
          </a:xfrm>
          <a:custGeom>
            <a:avLst/>
            <a:gdLst/>
            <a:ahLst/>
            <a:cxnLst/>
            <a:rect l="l" t="t" r="r" b="b"/>
            <a:pathLst>
              <a:path w="2153920" h="1154429">
                <a:moveTo>
                  <a:pt x="2153538" y="192785"/>
                </a:moveTo>
                <a:lnTo>
                  <a:pt x="2133854" y="237002"/>
                </a:lnTo>
                <a:lnTo>
                  <a:pt x="2112990" y="280322"/>
                </a:lnTo>
                <a:lnTo>
                  <a:pt x="2090973" y="322733"/>
                </a:lnTo>
                <a:lnTo>
                  <a:pt x="2067831" y="364225"/>
                </a:lnTo>
                <a:lnTo>
                  <a:pt x="2043590" y="404788"/>
                </a:lnTo>
                <a:lnTo>
                  <a:pt x="2018278" y="444409"/>
                </a:lnTo>
                <a:lnTo>
                  <a:pt x="1991922" y="483079"/>
                </a:lnTo>
                <a:lnTo>
                  <a:pt x="1964549" y="520786"/>
                </a:lnTo>
                <a:lnTo>
                  <a:pt x="1936187" y="557520"/>
                </a:lnTo>
                <a:lnTo>
                  <a:pt x="1906862" y="593269"/>
                </a:lnTo>
                <a:lnTo>
                  <a:pt x="1876601" y="628024"/>
                </a:lnTo>
                <a:lnTo>
                  <a:pt x="1845432" y="661771"/>
                </a:lnTo>
                <a:lnTo>
                  <a:pt x="1813382" y="694502"/>
                </a:lnTo>
                <a:lnTo>
                  <a:pt x="1780479" y="726205"/>
                </a:lnTo>
                <a:lnTo>
                  <a:pt x="1746748" y="756869"/>
                </a:lnTo>
                <a:lnTo>
                  <a:pt x="1712218" y="786483"/>
                </a:lnTo>
                <a:lnTo>
                  <a:pt x="1676916" y="815037"/>
                </a:lnTo>
                <a:lnTo>
                  <a:pt x="1640868" y="842518"/>
                </a:lnTo>
                <a:lnTo>
                  <a:pt x="1604102" y="868918"/>
                </a:lnTo>
                <a:lnTo>
                  <a:pt x="1566645" y="894224"/>
                </a:lnTo>
                <a:lnTo>
                  <a:pt x="1528524" y="918426"/>
                </a:lnTo>
                <a:lnTo>
                  <a:pt x="1489767" y="941513"/>
                </a:lnTo>
                <a:lnTo>
                  <a:pt x="1450401" y="963473"/>
                </a:lnTo>
                <a:lnTo>
                  <a:pt x="1410452" y="984297"/>
                </a:lnTo>
                <a:lnTo>
                  <a:pt x="1369947" y="1003973"/>
                </a:lnTo>
                <a:lnTo>
                  <a:pt x="1328915" y="1022490"/>
                </a:lnTo>
                <a:lnTo>
                  <a:pt x="1287383" y="1039837"/>
                </a:lnTo>
                <a:lnTo>
                  <a:pt x="1245376" y="1056004"/>
                </a:lnTo>
                <a:lnTo>
                  <a:pt x="1202923" y="1070980"/>
                </a:lnTo>
                <a:lnTo>
                  <a:pt x="1160051" y="1084753"/>
                </a:lnTo>
                <a:lnTo>
                  <a:pt x="1116787" y="1097313"/>
                </a:lnTo>
                <a:lnTo>
                  <a:pt x="1073157" y="1108649"/>
                </a:lnTo>
                <a:lnTo>
                  <a:pt x="1029190" y="1118750"/>
                </a:lnTo>
                <a:lnTo>
                  <a:pt x="984912" y="1127605"/>
                </a:lnTo>
                <a:lnTo>
                  <a:pt x="940351" y="1135203"/>
                </a:lnTo>
                <a:lnTo>
                  <a:pt x="895533" y="1141534"/>
                </a:lnTo>
                <a:lnTo>
                  <a:pt x="850486" y="1146586"/>
                </a:lnTo>
                <a:lnTo>
                  <a:pt x="805237" y="1150348"/>
                </a:lnTo>
                <a:lnTo>
                  <a:pt x="759813" y="1152810"/>
                </a:lnTo>
                <a:lnTo>
                  <a:pt x="714242" y="1153961"/>
                </a:lnTo>
                <a:lnTo>
                  <a:pt x="668550" y="1153790"/>
                </a:lnTo>
                <a:lnTo>
                  <a:pt x="622765" y="1152285"/>
                </a:lnTo>
                <a:lnTo>
                  <a:pt x="576913" y="1149437"/>
                </a:lnTo>
                <a:lnTo>
                  <a:pt x="531023" y="1145234"/>
                </a:lnTo>
                <a:lnTo>
                  <a:pt x="485120" y="1139665"/>
                </a:lnTo>
                <a:lnTo>
                  <a:pt x="439233" y="1132719"/>
                </a:lnTo>
                <a:lnTo>
                  <a:pt x="393388" y="1124386"/>
                </a:lnTo>
                <a:lnTo>
                  <a:pt x="347613" y="1114654"/>
                </a:lnTo>
                <a:lnTo>
                  <a:pt x="301935" y="1103513"/>
                </a:lnTo>
                <a:lnTo>
                  <a:pt x="256380" y="1090952"/>
                </a:lnTo>
                <a:lnTo>
                  <a:pt x="210977" y="1076959"/>
                </a:lnTo>
                <a:lnTo>
                  <a:pt x="165752" y="1061525"/>
                </a:lnTo>
                <a:lnTo>
                  <a:pt x="120733" y="1044638"/>
                </a:lnTo>
                <a:lnTo>
                  <a:pt x="75945" y="1026286"/>
                </a:lnTo>
                <a:lnTo>
                  <a:pt x="37734" y="1009411"/>
                </a:lnTo>
                <a:lnTo>
                  <a:pt x="0" y="991488"/>
                </a:lnTo>
                <a:lnTo>
                  <a:pt x="216407" y="551052"/>
                </a:lnTo>
                <a:lnTo>
                  <a:pt x="260543" y="571546"/>
                </a:lnTo>
                <a:lnTo>
                  <a:pt x="305114" y="589916"/>
                </a:lnTo>
                <a:lnTo>
                  <a:pt x="350062" y="606183"/>
                </a:lnTo>
                <a:lnTo>
                  <a:pt x="395327" y="620366"/>
                </a:lnTo>
                <a:lnTo>
                  <a:pt x="440849" y="632487"/>
                </a:lnTo>
                <a:lnTo>
                  <a:pt x="486571" y="642564"/>
                </a:lnTo>
                <a:lnTo>
                  <a:pt x="532431" y="650619"/>
                </a:lnTo>
                <a:lnTo>
                  <a:pt x="578371" y="656672"/>
                </a:lnTo>
                <a:lnTo>
                  <a:pt x="624331" y="660743"/>
                </a:lnTo>
                <a:lnTo>
                  <a:pt x="670252" y="662852"/>
                </a:lnTo>
                <a:lnTo>
                  <a:pt x="716074" y="663020"/>
                </a:lnTo>
                <a:lnTo>
                  <a:pt x="761739" y="661266"/>
                </a:lnTo>
                <a:lnTo>
                  <a:pt x="807186" y="657612"/>
                </a:lnTo>
                <a:lnTo>
                  <a:pt x="852357" y="652077"/>
                </a:lnTo>
                <a:lnTo>
                  <a:pt x="897191" y="644682"/>
                </a:lnTo>
                <a:lnTo>
                  <a:pt x="941630" y="635446"/>
                </a:lnTo>
                <a:lnTo>
                  <a:pt x="985614" y="624391"/>
                </a:lnTo>
                <a:lnTo>
                  <a:pt x="1029084" y="611536"/>
                </a:lnTo>
                <a:lnTo>
                  <a:pt x="1071980" y="596902"/>
                </a:lnTo>
                <a:lnTo>
                  <a:pt x="1114243" y="580509"/>
                </a:lnTo>
                <a:lnTo>
                  <a:pt x="1155813" y="562377"/>
                </a:lnTo>
                <a:lnTo>
                  <a:pt x="1196632" y="542526"/>
                </a:lnTo>
                <a:lnTo>
                  <a:pt x="1236639" y="520977"/>
                </a:lnTo>
                <a:lnTo>
                  <a:pt x="1275776" y="497750"/>
                </a:lnTo>
                <a:lnTo>
                  <a:pt x="1313983" y="472866"/>
                </a:lnTo>
                <a:lnTo>
                  <a:pt x="1351200" y="446344"/>
                </a:lnTo>
                <a:lnTo>
                  <a:pt x="1387369" y="418205"/>
                </a:lnTo>
                <a:lnTo>
                  <a:pt x="1422429" y="388468"/>
                </a:lnTo>
                <a:lnTo>
                  <a:pt x="1456322" y="357155"/>
                </a:lnTo>
                <a:lnTo>
                  <a:pt x="1488988" y="324286"/>
                </a:lnTo>
                <a:lnTo>
                  <a:pt x="1520368" y="289881"/>
                </a:lnTo>
                <a:lnTo>
                  <a:pt x="1550401" y="253959"/>
                </a:lnTo>
                <a:lnTo>
                  <a:pt x="1579030" y="216542"/>
                </a:lnTo>
                <a:lnTo>
                  <a:pt x="1606194" y="177650"/>
                </a:lnTo>
                <a:lnTo>
                  <a:pt x="1631834" y="137303"/>
                </a:lnTo>
                <a:lnTo>
                  <a:pt x="1655891" y="95520"/>
                </a:lnTo>
                <a:lnTo>
                  <a:pt x="1678304" y="52323"/>
                </a:lnTo>
                <a:lnTo>
                  <a:pt x="1696521" y="13194"/>
                </a:lnTo>
                <a:lnTo>
                  <a:pt x="1702307" y="0"/>
                </a:lnTo>
                <a:lnTo>
                  <a:pt x="2153538" y="192785"/>
                </a:lnTo>
                <a:close/>
              </a:path>
            </a:pathLst>
          </a:custGeom>
          <a:ln w="39624">
            <a:solidFill>
              <a:srgbClr val="FFFFFF"/>
            </a:solidFill>
          </a:ln>
        </p:spPr>
        <p:txBody>
          <a:bodyPr wrap="square" lIns="0" tIns="0" rIns="0" bIns="0" rtlCol="0"/>
          <a:lstStyle/>
          <a:p>
            <a:endParaRPr/>
          </a:p>
        </p:txBody>
      </p:sp>
      <p:sp>
        <p:nvSpPr>
          <p:cNvPr id="12" name="object 12"/>
          <p:cNvSpPr/>
          <p:nvPr/>
        </p:nvSpPr>
        <p:spPr>
          <a:xfrm>
            <a:off x="7691755" y="3924046"/>
            <a:ext cx="1093470" cy="1310640"/>
          </a:xfrm>
          <a:custGeom>
            <a:avLst/>
            <a:gdLst/>
            <a:ahLst/>
            <a:cxnLst/>
            <a:rect l="l" t="t" r="r" b="b"/>
            <a:pathLst>
              <a:path w="1093470" h="1310639">
                <a:moveTo>
                  <a:pt x="876935" y="1310512"/>
                </a:moveTo>
                <a:lnTo>
                  <a:pt x="832798" y="1287966"/>
                </a:lnTo>
                <a:lnTo>
                  <a:pt x="789557" y="1264149"/>
                </a:lnTo>
                <a:lnTo>
                  <a:pt x="747231" y="1239090"/>
                </a:lnTo>
                <a:lnTo>
                  <a:pt x="705839" y="1212817"/>
                </a:lnTo>
                <a:lnTo>
                  <a:pt x="665400" y="1185357"/>
                </a:lnTo>
                <a:lnTo>
                  <a:pt x="625935" y="1156740"/>
                </a:lnTo>
                <a:lnTo>
                  <a:pt x="587463" y="1126993"/>
                </a:lnTo>
                <a:lnTo>
                  <a:pt x="550004" y="1096145"/>
                </a:lnTo>
                <a:lnTo>
                  <a:pt x="513576" y="1064224"/>
                </a:lnTo>
                <a:lnTo>
                  <a:pt x="478201" y="1031257"/>
                </a:lnTo>
                <a:lnTo>
                  <a:pt x="443897" y="997274"/>
                </a:lnTo>
                <a:lnTo>
                  <a:pt x="410685" y="962302"/>
                </a:lnTo>
                <a:lnTo>
                  <a:pt x="378583" y="926369"/>
                </a:lnTo>
                <a:lnTo>
                  <a:pt x="347611" y="889504"/>
                </a:lnTo>
                <a:lnTo>
                  <a:pt x="317790" y="851735"/>
                </a:lnTo>
                <a:lnTo>
                  <a:pt x="289137" y="813090"/>
                </a:lnTo>
                <a:lnTo>
                  <a:pt x="261675" y="773597"/>
                </a:lnTo>
                <a:lnTo>
                  <a:pt x="235420" y="733285"/>
                </a:lnTo>
                <a:lnTo>
                  <a:pt x="210395" y="692181"/>
                </a:lnTo>
                <a:lnTo>
                  <a:pt x="186617" y="650313"/>
                </a:lnTo>
                <a:lnTo>
                  <a:pt x="164107" y="607711"/>
                </a:lnTo>
                <a:lnTo>
                  <a:pt x="142884" y="564402"/>
                </a:lnTo>
                <a:lnTo>
                  <a:pt x="122968" y="520414"/>
                </a:lnTo>
                <a:lnTo>
                  <a:pt x="104378" y="475775"/>
                </a:lnTo>
                <a:lnTo>
                  <a:pt x="87135" y="430514"/>
                </a:lnTo>
                <a:lnTo>
                  <a:pt x="71257" y="384659"/>
                </a:lnTo>
                <a:lnTo>
                  <a:pt x="56765" y="338238"/>
                </a:lnTo>
                <a:lnTo>
                  <a:pt x="43677" y="291279"/>
                </a:lnTo>
                <a:lnTo>
                  <a:pt x="32014" y="243810"/>
                </a:lnTo>
                <a:lnTo>
                  <a:pt x="21795" y="195860"/>
                </a:lnTo>
                <a:lnTo>
                  <a:pt x="13040" y="147457"/>
                </a:lnTo>
                <a:lnTo>
                  <a:pt x="5768" y="98628"/>
                </a:lnTo>
                <a:lnTo>
                  <a:pt x="0" y="49402"/>
                </a:lnTo>
                <a:lnTo>
                  <a:pt x="488188" y="0"/>
                </a:lnTo>
                <a:lnTo>
                  <a:pt x="494231" y="48630"/>
                </a:lnTo>
                <a:lnTo>
                  <a:pt x="502398" y="96681"/>
                </a:lnTo>
                <a:lnTo>
                  <a:pt x="512646" y="144096"/>
                </a:lnTo>
                <a:lnTo>
                  <a:pt x="524937" y="190816"/>
                </a:lnTo>
                <a:lnTo>
                  <a:pt x="539229" y="236785"/>
                </a:lnTo>
                <a:lnTo>
                  <a:pt x="555485" y="281945"/>
                </a:lnTo>
                <a:lnTo>
                  <a:pt x="573662" y="326238"/>
                </a:lnTo>
                <a:lnTo>
                  <a:pt x="593722" y="369606"/>
                </a:lnTo>
                <a:lnTo>
                  <a:pt x="615625" y="411993"/>
                </a:lnTo>
                <a:lnTo>
                  <a:pt x="639330" y="453340"/>
                </a:lnTo>
                <a:lnTo>
                  <a:pt x="664797" y="493590"/>
                </a:lnTo>
                <a:lnTo>
                  <a:pt x="691987" y="532686"/>
                </a:lnTo>
                <a:lnTo>
                  <a:pt x="720860" y="570569"/>
                </a:lnTo>
                <a:lnTo>
                  <a:pt x="751376" y="607183"/>
                </a:lnTo>
                <a:lnTo>
                  <a:pt x="783494" y="642470"/>
                </a:lnTo>
                <a:lnTo>
                  <a:pt x="817175" y="676372"/>
                </a:lnTo>
                <a:lnTo>
                  <a:pt x="852379" y="708831"/>
                </a:lnTo>
                <a:lnTo>
                  <a:pt x="889065" y="739791"/>
                </a:lnTo>
                <a:lnTo>
                  <a:pt x="927195" y="769193"/>
                </a:lnTo>
                <a:lnTo>
                  <a:pt x="966727" y="796980"/>
                </a:lnTo>
                <a:lnTo>
                  <a:pt x="1007623" y="823095"/>
                </a:lnTo>
                <a:lnTo>
                  <a:pt x="1049841" y="847480"/>
                </a:lnTo>
                <a:lnTo>
                  <a:pt x="1093343" y="870076"/>
                </a:lnTo>
                <a:lnTo>
                  <a:pt x="876935" y="1310512"/>
                </a:lnTo>
                <a:close/>
              </a:path>
            </a:pathLst>
          </a:custGeom>
          <a:ln w="39624">
            <a:solidFill>
              <a:srgbClr val="FFFFFF"/>
            </a:solidFill>
          </a:ln>
        </p:spPr>
        <p:txBody>
          <a:bodyPr wrap="square" lIns="0" tIns="0" rIns="0" bIns="0" rtlCol="0"/>
          <a:lstStyle/>
          <a:p>
            <a:endParaRPr/>
          </a:p>
        </p:txBody>
      </p:sp>
      <p:sp>
        <p:nvSpPr>
          <p:cNvPr id="24" name="TextBox 23">
            <a:extLst>
              <a:ext uri="{FF2B5EF4-FFF2-40B4-BE49-F238E27FC236}">
                <a16:creationId xmlns:a16="http://schemas.microsoft.com/office/drawing/2014/main" id="{AA3ED2F8-36C1-4C6C-9611-08115FC9CC40}"/>
              </a:ext>
            </a:extLst>
          </p:cNvPr>
          <p:cNvSpPr txBox="1"/>
          <p:nvPr/>
        </p:nvSpPr>
        <p:spPr>
          <a:xfrm>
            <a:off x="732535" y="381000"/>
            <a:ext cx="8868665" cy="646331"/>
          </a:xfrm>
          <a:prstGeom prst="rect">
            <a:avLst/>
          </a:prstGeom>
          <a:noFill/>
        </p:spPr>
        <p:txBody>
          <a:bodyPr wrap="square" rtlCol="0">
            <a:spAutoFit/>
          </a:bodyPr>
          <a:lstStyle/>
          <a:p>
            <a:r>
              <a:rPr lang="en-US" sz="3600" dirty="0">
                <a:latin typeface="Segoe UI Light" panose="020B0502040204020203" pitchFamily="34" charset="0"/>
                <a:cs typeface="Segoe UI Light" panose="020B0502040204020203" pitchFamily="34" charset="0"/>
              </a:rPr>
              <a:t>Clustering: Partitioning Samples into Groups </a:t>
            </a:r>
          </a:p>
        </p:txBody>
      </p:sp>
      <p:sp>
        <p:nvSpPr>
          <p:cNvPr id="25" name="TextBox 24">
            <a:extLst>
              <a:ext uri="{FF2B5EF4-FFF2-40B4-BE49-F238E27FC236}">
                <a16:creationId xmlns:a16="http://schemas.microsoft.com/office/drawing/2014/main" id="{A7943178-8F8F-4E0E-8032-0CDCEC185404}"/>
              </a:ext>
            </a:extLst>
          </p:cNvPr>
          <p:cNvSpPr txBox="1"/>
          <p:nvPr/>
        </p:nvSpPr>
        <p:spPr>
          <a:xfrm>
            <a:off x="732535" y="1524000"/>
            <a:ext cx="5744465" cy="646331"/>
          </a:xfrm>
          <a:prstGeom prst="rect">
            <a:avLst/>
          </a:prstGeom>
          <a:noFill/>
        </p:spPr>
        <p:txBody>
          <a:bodyPr wrap="square" rtlCol="0">
            <a:spAutoFit/>
          </a:bodyPr>
          <a:lstStyle/>
          <a:p>
            <a:r>
              <a:rPr lang="en-US" i="1" dirty="0">
                <a:latin typeface="Segoe UI Light" panose="020B0502040204020203" pitchFamily="34" charset="0"/>
                <a:cs typeface="Segoe UI Light" panose="020B0502040204020203" pitchFamily="34" charset="0"/>
              </a:rPr>
              <a:t>Objective</a:t>
            </a:r>
            <a:r>
              <a:rPr lang="en-US" dirty="0">
                <a:latin typeface="Segoe UI Light" panose="020B0502040204020203" pitchFamily="34" charset="0"/>
                <a:cs typeface="Segoe UI Light" panose="020B0502040204020203" pitchFamily="34" charset="0"/>
              </a:rPr>
              <a:t>: Identify samples with shared features and cluster them into groups</a:t>
            </a:r>
          </a:p>
        </p:txBody>
      </p:sp>
      <p:sp>
        <p:nvSpPr>
          <p:cNvPr id="26" name="TextBox 25">
            <a:extLst>
              <a:ext uri="{FF2B5EF4-FFF2-40B4-BE49-F238E27FC236}">
                <a16:creationId xmlns:a16="http://schemas.microsoft.com/office/drawing/2014/main" id="{BD1520A0-7FF4-4A9B-85A1-B1912157A1FA}"/>
              </a:ext>
            </a:extLst>
          </p:cNvPr>
          <p:cNvSpPr txBox="1"/>
          <p:nvPr/>
        </p:nvSpPr>
        <p:spPr>
          <a:xfrm>
            <a:off x="732534" y="2574618"/>
            <a:ext cx="5896866" cy="646331"/>
          </a:xfrm>
          <a:prstGeom prst="rect">
            <a:avLst/>
          </a:prstGeom>
          <a:noFill/>
        </p:spPr>
        <p:txBody>
          <a:bodyPr wrap="square" rtlCol="0">
            <a:spAutoFit/>
          </a:bodyPr>
          <a:lstStyle/>
          <a:p>
            <a:r>
              <a:rPr lang="en-US" i="1" dirty="0">
                <a:latin typeface="Segoe UI Light" panose="020B0502040204020203" pitchFamily="34" charset="0"/>
                <a:cs typeface="Segoe UI Light" panose="020B0502040204020203" pitchFamily="34" charset="0"/>
              </a:rPr>
              <a:t>Methodology</a:t>
            </a:r>
            <a:r>
              <a:rPr lang="en-US" dirty="0">
                <a:latin typeface="Segoe UI Light" panose="020B0502040204020203" pitchFamily="34" charset="0"/>
                <a:cs typeface="Segoe UI Light" panose="020B0502040204020203" pitchFamily="34" charset="0"/>
              </a:rPr>
              <a:t>: Scikit-</a:t>
            </a:r>
            <a:r>
              <a:rPr lang="en-US" dirty="0" err="1">
                <a:latin typeface="Segoe UI Light" panose="020B0502040204020203" pitchFamily="34" charset="0"/>
                <a:cs typeface="Segoe UI Light" panose="020B0502040204020203" pitchFamily="34" charset="0"/>
              </a:rPr>
              <a:t>learn’s</a:t>
            </a:r>
            <a:r>
              <a:rPr lang="en-US" dirty="0">
                <a:latin typeface="Segoe UI Light" panose="020B0502040204020203" pitchFamily="34" charset="0"/>
                <a:cs typeface="Segoe UI Light" panose="020B0502040204020203" pitchFamily="34" charset="0"/>
              </a:rPr>
              <a:t> KMeans Algorithm was used to achieve this purpose</a:t>
            </a:r>
          </a:p>
        </p:txBody>
      </p:sp>
      <p:sp>
        <p:nvSpPr>
          <p:cNvPr id="27" name="TextBox 26">
            <a:extLst>
              <a:ext uri="{FF2B5EF4-FFF2-40B4-BE49-F238E27FC236}">
                <a16:creationId xmlns:a16="http://schemas.microsoft.com/office/drawing/2014/main" id="{217F601B-F652-4C47-821A-3CC091C6A512}"/>
              </a:ext>
            </a:extLst>
          </p:cNvPr>
          <p:cNvSpPr txBox="1"/>
          <p:nvPr/>
        </p:nvSpPr>
        <p:spPr>
          <a:xfrm>
            <a:off x="732534" y="3588225"/>
            <a:ext cx="5896866" cy="369332"/>
          </a:xfrm>
          <a:prstGeom prst="rect">
            <a:avLst/>
          </a:prstGeom>
          <a:noFill/>
        </p:spPr>
        <p:txBody>
          <a:bodyPr wrap="square" rtlCol="0">
            <a:spAutoFit/>
          </a:bodyPr>
          <a:lstStyle/>
          <a:p>
            <a:r>
              <a:rPr lang="en-US" i="1" dirty="0">
                <a:latin typeface="Segoe UI Light" panose="020B0502040204020203" pitchFamily="34" charset="0"/>
                <a:cs typeface="Segoe UI Light" panose="020B0502040204020203" pitchFamily="34" charset="0"/>
              </a:rPr>
              <a:t>Procedure</a:t>
            </a:r>
            <a:r>
              <a:rPr lang="en-US" dirty="0">
                <a:latin typeface="Segoe UI Light" panose="020B0502040204020203" pitchFamily="34" charset="0"/>
                <a:cs typeface="Segoe UI Light" panose="020B0502040204020203" pitchFamily="34" charset="0"/>
              </a:rPr>
              <a:t>: Steps taken include&gt;</a:t>
            </a:r>
          </a:p>
        </p:txBody>
      </p:sp>
      <p:sp>
        <p:nvSpPr>
          <p:cNvPr id="28" name="object 3">
            <a:extLst>
              <a:ext uri="{FF2B5EF4-FFF2-40B4-BE49-F238E27FC236}">
                <a16:creationId xmlns:a16="http://schemas.microsoft.com/office/drawing/2014/main" id="{3ED95109-3A8E-40CB-A759-727AB4E412C4}"/>
              </a:ext>
            </a:extLst>
          </p:cNvPr>
          <p:cNvSpPr txBox="1"/>
          <p:nvPr/>
        </p:nvSpPr>
        <p:spPr>
          <a:xfrm>
            <a:off x="4286503" y="5099050"/>
            <a:ext cx="2669540" cy="1051570"/>
          </a:xfrm>
          <a:prstGeom prst="rect">
            <a:avLst/>
          </a:prstGeom>
        </p:spPr>
        <p:txBody>
          <a:bodyPr vert="horz" wrap="square" lIns="0" tIns="12700" rIns="0" bIns="0" rtlCol="0">
            <a:spAutoFit/>
          </a:bodyPr>
          <a:lstStyle/>
          <a:p>
            <a:pPr marL="180340" indent="-167640">
              <a:lnSpc>
                <a:spcPct val="100000"/>
              </a:lnSpc>
              <a:spcBef>
                <a:spcPts val="100"/>
              </a:spcBef>
              <a:buFont typeface="Arial"/>
              <a:buChar char="•"/>
              <a:tabLst>
                <a:tab pos="180340" algn="l"/>
              </a:tabLst>
            </a:pPr>
            <a:r>
              <a:rPr lang="en-US" sz="1200" dirty="0">
                <a:solidFill>
                  <a:srgbClr val="505050"/>
                </a:solidFill>
                <a:latin typeface="Segoe UI Semilight"/>
                <a:cs typeface="Segoe UI Semilight"/>
              </a:rPr>
              <a:t>Initial </a:t>
            </a:r>
            <a:r>
              <a:rPr lang="en-US" sz="1200" dirty="0" err="1">
                <a:solidFill>
                  <a:srgbClr val="505050"/>
                </a:solidFill>
                <a:latin typeface="Segoe UI Semilight"/>
                <a:cs typeface="Segoe UI Semilight"/>
              </a:rPr>
              <a:t>n_cluster</a:t>
            </a:r>
            <a:r>
              <a:rPr lang="en-US" sz="1200" dirty="0">
                <a:solidFill>
                  <a:srgbClr val="505050"/>
                </a:solidFill>
                <a:latin typeface="Segoe UI Semilight"/>
                <a:cs typeface="Segoe UI Semilight"/>
              </a:rPr>
              <a:t> of 3 was used i.e. three groups were labeled</a:t>
            </a:r>
            <a:endParaRPr sz="1200" dirty="0">
              <a:latin typeface="Segoe UI Semilight"/>
              <a:cs typeface="Segoe UI Semilight"/>
            </a:endParaRPr>
          </a:p>
          <a:p>
            <a:pPr marL="180340" indent="-167640">
              <a:lnSpc>
                <a:spcPct val="100000"/>
              </a:lnSpc>
              <a:spcBef>
                <a:spcPts val="885"/>
              </a:spcBef>
              <a:buFont typeface="Arial"/>
              <a:buChar char="•"/>
              <a:tabLst>
                <a:tab pos="180340" algn="l"/>
              </a:tabLst>
            </a:pPr>
            <a:r>
              <a:rPr lang="en-US" sz="1200" spc="-5" dirty="0">
                <a:solidFill>
                  <a:srgbClr val="505050"/>
                </a:solidFill>
                <a:latin typeface="Segoe UI Semilight"/>
                <a:cs typeface="Segoe UI Semilight"/>
              </a:rPr>
              <a:t>The Elbow method was used to verify optimal number of clusters for the supplied dataset</a:t>
            </a:r>
            <a:endParaRPr sz="1200" dirty="0">
              <a:latin typeface="Segoe UI Semilight"/>
              <a:cs typeface="Segoe UI Semilight"/>
            </a:endParaRPr>
          </a:p>
        </p:txBody>
      </p:sp>
      <p:sp>
        <p:nvSpPr>
          <p:cNvPr id="29" name="object 4">
            <a:extLst>
              <a:ext uri="{FF2B5EF4-FFF2-40B4-BE49-F238E27FC236}">
                <a16:creationId xmlns:a16="http://schemas.microsoft.com/office/drawing/2014/main" id="{0D43F4C2-B876-4680-ACA7-B1DF2EA8B859}"/>
              </a:ext>
            </a:extLst>
          </p:cNvPr>
          <p:cNvSpPr txBox="1"/>
          <p:nvPr/>
        </p:nvSpPr>
        <p:spPr>
          <a:xfrm>
            <a:off x="8138786" y="5099050"/>
            <a:ext cx="2356485" cy="566822"/>
          </a:xfrm>
          <a:prstGeom prst="rect">
            <a:avLst/>
          </a:prstGeom>
        </p:spPr>
        <p:txBody>
          <a:bodyPr vert="horz" wrap="square" lIns="0" tIns="12700" rIns="0" bIns="0" rtlCol="0">
            <a:spAutoFit/>
          </a:bodyPr>
          <a:lstStyle/>
          <a:p>
            <a:pPr marL="180340" indent="-167640">
              <a:lnSpc>
                <a:spcPct val="100000"/>
              </a:lnSpc>
              <a:spcBef>
                <a:spcPts val="100"/>
              </a:spcBef>
              <a:buFont typeface="Arial"/>
              <a:buChar char="•"/>
              <a:tabLst>
                <a:tab pos="180340" algn="l"/>
              </a:tabLst>
            </a:pPr>
            <a:r>
              <a:rPr lang="en-US" sz="1200" dirty="0">
                <a:solidFill>
                  <a:srgbClr val="505050"/>
                </a:solidFill>
                <a:latin typeface="Segoe UI Semilight"/>
                <a:cs typeface="Segoe UI Semilight"/>
              </a:rPr>
              <a:t>The clusters were explored and important metrices describing each clusters were reported</a:t>
            </a:r>
            <a:endParaRPr sz="1200" dirty="0">
              <a:latin typeface="Segoe UI Semilight"/>
              <a:cs typeface="Segoe UI Semilight"/>
            </a:endParaRPr>
          </a:p>
        </p:txBody>
      </p:sp>
      <p:sp>
        <p:nvSpPr>
          <p:cNvPr id="30" name="object 5">
            <a:extLst>
              <a:ext uri="{FF2B5EF4-FFF2-40B4-BE49-F238E27FC236}">
                <a16:creationId xmlns:a16="http://schemas.microsoft.com/office/drawing/2014/main" id="{6FCCE8A3-FA84-4B65-A64A-83095C15E333}"/>
              </a:ext>
            </a:extLst>
          </p:cNvPr>
          <p:cNvSpPr txBox="1"/>
          <p:nvPr/>
        </p:nvSpPr>
        <p:spPr>
          <a:xfrm>
            <a:off x="432917" y="5099050"/>
            <a:ext cx="2788285" cy="1446550"/>
          </a:xfrm>
          <a:prstGeom prst="rect">
            <a:avLst/>
          </a:prstGeom>
        </p:spPr>
        <p:txBody>
          <a:bodyPr vert="horz" wrap="square" lIns="0" tIns="12700" rIns="0" bIns="0" rtlCol="0">
            <a:spAutoFit/>
          </a:bodyPr>
          <a:lstStyle/>
          <a:p>
            <a:pPr marL="180340" indent="-168275">
              <a:lnSpc>
                <a:spcPct val="100000"/>
              </a:lnSpc>
              <a:spcBef>
                <a:spcPts val="100"/>
              </a:spcBef>
              <a:buFont typeface="Arial"/>
              <a:buChar char="•"/>
              <a:tabLst>
                <a:tab pos="180975" algn="l"/>
              </a:tabLst>
            </a:pPr>
            <a:r>
              <a:rPr lang="en-US" sz="1200" spc="-5" dirty="0">
                <a:solidFill>
                  <a:srgbClr val="505050"/>
                </a:solidFill>
                <a:latin typeface="Segoe UI Semilight"/>
                <a:cs typeface="Segoe UI Semilight"/>
              </a:rPr>
              <a:t>One-hot encoding of features for machine learning compatibility</a:t>
            </a:r>
          </a:p>
          <a:p>
            <a:pPr marL="180340" indent="-168275">
              <a:lnSpc>
                <a:spcPct val="100000"/>
              </a:lnSpc>
              <a:spcBef>
                <a:spcPts val="100"/>
              </a:spcBef>
              <a:buFont typeface="Arial"/>
              <a:buChar char="•"/>
              <a:tabLst>
                <a:tab pos="180975" algn="l"/>
              </a:tabLst>
            </a:pPr>
            <a:endParaRPr lang="en-US" sz="1200" spc="-5" dirty="0">
              <a:solidFill>
                <a:srgbClr val="505050"/>
              </a:solidFill>
              <a:latin typeface="Segoe UI Semilight"/>
              <a:cs typeface="Segoe UI Semilight"/>
            </a:endParaRPr>
          </a:p>
          <a:p>
            <a:pPr marL="180340" indent="-168275">
              <a:lnSpc>
                <a:spcPct val="100000"/>
              </a:lnSpc>
              <a:spcBef>
                <a:spcPts val="100"/>
              </a:spcBef>
              <a:buFont typeface="Arial"/>
              <a:buChar char="•"/>
              <a:tabLst>
                <a:tab pos="180975" algn="l"/>
              </a:tabLst>
            </a:pPr>
            <a:r>
              <a:rPr lang="en-US" sz="1200" spc="-5" dirty="0">
                <a:solidFill>
                  <a:srgbClr val="505050"/>
                </a:solidFill>
                <a:latin typeface="Segoe UI Semilight"/>
                <a:cs typeface="Segoe UI Semilight"/>
              </a:rPr>
              <a:t>Since they do not have the same range and unit of measurement.</a:t>
            </a:r>
            <a:endParaRPr sz="1200" dirty="0">
              <a:latin typeface="Segoe UI Semilight"/>
              <a:cs typeface="Segoe UI Semilight"/>
            </a:endParaRPr>
          </a:p>
          <a:p>
            <a:pPr marL="180340" indent="-168275">
              <a:lnSpc>
                <a:spcPct val="100000"/>
              </a:lnSpc>
              <a:spcBef>
                <a:spcPts val="885"/>
              </a:spcBef>
              <a:buFont typeface="Arial"/>
              <a:buChar char="•"/>
              <a:tabLst>
                <a:tab pos="180975" algn="l"/>
              </a:tabLst>
            </a:pPr>
            <a:r>
              <a:rPr lang="en-US" sz="1200" spc="-5" dirty="0">
                <a:solidFill>
                  <a:srgbClr val="505050"/>
                </a:solidFill>
                <a:latin typeface="Segoe UI Semilight"/>
                <a:cs typeface="Segoe UI Semilight"/>
              </a:rPr>
              <a:t>Handled illegitimate impact of variables on model algorithm</a:t>
            </a:r>
            <a:endParaRPr sz="1200" dirty="0">
              <a:latin typeface="Segoe UI Semilight"/>
              <a:cs typeface="Segoe UI Semilight"/>
            </a:endParaRPr>
          </a:p>
        </p:txBody>
      </p:sp>
      <p:sp>
        <p:nvSpPr>
          <p:cNvPr id="31" name="object 6">
            <a:extLst>
              <a:ext uri="{FF2B5EF4-FFF2-40B4-BE49-F238E27FC236}">
                <a16:creationId xmlns:a16="http://schemas.microsoft.com/office/drawing/2014/main" id="{982B8EA9-911D-416D-8D08-C69EEE91DF58}"/>
              </a:ext>
            </a:extLst>
          </p:cNvPr>
          <p:cNvSpPr/>
          <p:nvPr/>
        </p:nvSpPr>
        <p:spPr>
          <a:xfrm>
            <a:off x="4297035" y="4977384"/>
            <a:ext cx="2834640" cy="18415"/>
          </a:xfrm>
          <a:custGeom>
            <a:avLst/>
            <a:gdLst/>
            <a:ahLst/>
            <a:cxnLst/>
            <a:rect l="l" t="t" r="r" b="b"/>
            <a:pathLst>
              <a:path w="2834640" h="18414">
                <a:moveTo>
                  <a:pt x="2834639" y="0"/>
                </a:moveTo>
                <a:lnTo>
                  <a:pt x="0" y="0"/>
                </a:lnTo>
                <a:lnTo>
                  <a:pt x="0" y="18287"/>
                </a:lnTo>
                <a:lnTo>
                  <a:pt x="2834639" y="18287"/>
                </a:lnTo>
                <a:lnTo>
                  <a:pt x="2834639" y="0"/>
                </a:lnTo>
                <a:close/>
              </a:path>
            </a:pathLst>
          </a:custGeom>
          <a:solidFill>
            <a:srgbClr val="0078D6"/>
          </a:solidFill>
        </p:spPr>
        <p:txBody>
          <a:bodyPr wrap="square" lIns="0" tIns="0" rIns="0" bIns="0" rtlCol="0"/>
          <a:lstStyle/>
          <a:p>
            <a:endParaRPr/>
          </a:p>
        </p:txBody>
      </p:sp>
      <p:sp>
        <p:nvSpPr>
          <p:cNvPr id="32" name="object 7">
            <a:extLst>
              <a:ext uri="{FF2B5EF4-FFF2-40B4-BE49-F238E27FC236}">
                <a16:creationId xmlns:a16="http://schemas.microsoft.com/office/drawing/2014/main" id="{BE233C96-5853-4412-9433-5EDE8F80DA9C}"/>
              </a:ext>
            </a:extLst>
          </p:cNvPr>
          <p:cNvSpPr txBox="1"/>
          <p:nvPr/>
        </p:nvSpPr>
        <p:spPr>
          <a:xfrm>
            <a:off x="4286250" y="4434966"/>
            <a:ext cx="2323465" cy="442429"/>
          </a:xfrm>
          <a:prstGeom prst="rect">
            <a:avLst/>
          </a:prstGeom>
        </p:spPr>
        <p:txBody>
          <a:bodyPr vert="horz" wrap="square" lIns="0" tIns="11430" rIns="0" bIns="0" rtlCol="0">
            <a:spAutoFit/>
          </a:bodyPr>
          <a:lstStyle/>
          <a:p>
            <a:pPr marL="12700">
              <a:lnSpc>
                <a:spcPct val="100000"/>
              </a:lnSpc>
              <a:spcBef>
                <a:spcPts val="90"/>
              </a:spcBef>
            </a:pPr>
            <a:r>
              <a:rPr lang="en-US" sz="1400" spc="-5" dirty="0">
                <a:solidFill>
                  <a:srgbClr val="0078D6"/>
                </a:solidFill>
                <a:latin typeface="Segoe UI"/>
                <a:cs typeface="Segoe UI"/>
              </a:rPr>
              <a:t>Trained and fitted the model using KMeans</a:t>
            </a:r>
            <a:endParaRPr sz="1400" dirty="0">
              <a:latin typeface="Segoe UI"/>
              <a:cs typeface="Segoe UI"/>
            </a:endParaRPr>
          </a:p>
        </p:txBody>
      </p:sp>
      <p:sp>
        <p:nvSpPr>
          <p:cNvPr id="33" name="object 9">
            <a:extLst>
              <a:ext uri="{FF2B5EF4-FFF2-40B4-BE49-F238E27FC236}">
                <a16:creationId xmlns:a16="http://schemas.microsoft.com/office/drawing/2014/main" id="{25175FDD-2BD1-4280-B55B-AE53F34ECD81}"/>
              </a:ext>
            </a:extLst>
          </p:cNvPr>
          <p:cNvSpPr txBox="1"/>
          <p:nvPr/>
        </p:nvSpPr>
        <p:spPr>
          <a:xfrm>
            <a:off x="8138786" y="4434966"/>
            <a:ext cx="2221865" cy="442429"/>
          </a:xfrm>
          <a:prstGeom prst="rect">
            <a:avLst/>
          </a:prstGeom>
        </p:spPr>
        <p:txBody>
          <a:bodyPr vert="horz" wrap="square" lIns="0" tIns="11430" rIns="0" bIns="0" rtlCol="0">
            <a:spAutoFit/>
          </a:bodyPr>
          <a:lstStyle/>
          <a:p>
            <a:pPr marL="12700">
              <a:lnSpc>
                <a:spcPct val="100000"/>
              </a:lnSpc>
              <a:spcBef>
                <a:spcPts val="90"/>
              </a:spcBef>
            </a:pPr>
            <a:r>
              <a:rPr lang="en-US" sz="1400" spc="-5" dirty="0">
                <a:solidFill>
                  <a:srgbClr val="0078D6"/>
                </a:solidFill>
                <a:latin typeface="Segoe UI"/>
                <a:cs typeface="Segoe UI"/>
              </a:rPr>
              <a:t>Exploration and Description of Clusters</a:t>
            </a:r>
            <a:endParaRPr sz="1400" dirty="0">
              <a:latin typeface="Segoe UI"/>
              <a:cs typeface="Segoe UI"/>
            </a:endParaRPr>
          </a:p>
        </p:txBody>
      </p:sp>
      <p:sp>
        <p:nvSpPr>
          <p:cNvPr id="34" name="object 10">
            <a:extLst>
              <a:ext uri="{FF2B5EF4-FFF2-40B4-BE49-F238E27FC236}">
                <a16:creationId xmlns:a16="http://schemas.microsoft.com/office/drawing/2014/main" id="{526913AD-BCEA-40C6-A770-DF0F02319EF3}"/>
              </a:ext>
            </a:extLst>
          </p:cNvPr>
          <p:cNvSpPr/>
          <p:nvPr/>
        </p:nvSpPr>
        <p:spPr>
          <a:xfrm>
            <a:off x="444364" y="4977384"/>
            <a:ext cx="2834640" cy="18415"/>
          </a:xfrm>
          <a:custGeom>
            <a:avLst/>
            <a:gdLst/>
            <a:ahLst/>
            <a:cxnLst/>
            <a:rect l="l" t="t" r="r" b="b"/>
            <a:pathLst>
              <a:path w="2834640" h="18414">
                <a:moveTo>
                  <a:pt x="2834640" y="0"/>
                </a:moveTo>
                <a:lnTo>
                  <a:pt x="0" y="0"/>
                </a:lnTo>
                <a:lnTo>
                  <a:pt x="0" y="18287"/>
                </a:lnTo>
                <a:lnTo>
                  <a:pt x="2834640" y="18287"/>
                </a:lnTo>
                <a:lnTo>
                  <a:pt x="2834640" y="0"/>
                </a:lnTo>
                <a:close/>
              </a:path>
            </a:pathLst>
          </a:custGeom>
          <a:solidFill>
            <a:srgbClr val="0078D6"/>
          </a:solidFill>
        </p:spPr>
        <p:txBody>
          <a:bodyPr wrap="square" lIns="0" tIns="0" rIns="0" bIns="0" rtlCol="0"/>
          <a:lstStyle/>
          <a:p>
            <a:endParaRPr/>
          </a:p>
        </p:txBody>
      </p:sp>
      <p:sp>
        <p:nvSpPr>
          <p:cNvPr id="35" name="object 11">
            <a:extLst>
              <a:ext uri="{FF2B5EF4-FFF2-40B4-BE49-F238E27FC236}">
                <a16:creationId xmlns:a16="http://schemas.microsoft.com/office/drawing/2014/main" id="{86453966-83D0-4C04-80A3-00513E19E18F}"/>
              </a:ext>
            </a:extLst>
          </p:cNvPr>
          <p:cNvSpPr txBox="1"/>
          <p:nvPr/>
        </p:nvSpPr>
        <p:spPr>
          <a:xfrm>
            <a:off x="432917" y="4434966"/>
            <a:ext cx="1828164" cy="442429"/>
          </a:xfrm>
          <a:prstGeom prst="rect">
            <a:avLst/>
          </a:prstGeom>
        </p:spPr>
        <p:txBody>
          <a:bodyPr vert="horz" wrap="square" lIns="0" tIns="11430" rIns="0" bIns="0" rtlCol="0">
            <a:spAutoFit/>
          </a:bodyPr>
          <a:lstStyle/>
          <a:p>
            <a:pPr marL="12700">
              <a:lnSpc>
                <a:spcPct val="100000"/>
              </a:lnSpc>
              <a:spcBef>
                <a:spcPts val="90"/>
              </a:spcBef>
            </a:pPr>
            <a:r>
              <a:rPr lang="en-US" sz="1400" spc="-15" dirty="0">
                <a:solidFill>
                  <a:srgbClr val="0078D6"/>
                </a:solidFill>
                <a:latin typeface="Segoe UI"/>
                <a:cs typeface="Segoe UI"/>
              </a:rPr>
              <a:t>Data Preparation and </a:t>
            </a:r>
            <a:r>
              <a:rPr sz="1400" spc="-15" dirty="0">
                <a:solidFill>
                  <a:srgbClr val="0078D6"/>
                </a:solidFill>
                <a:latin typeface="Segoe UI"/>
                <a:cs typeface="Segoe UI"/>
              </a:rPr>
              <a:t>S</a:t>
            </a:r>
            <a:r>
              <a:rPr lang="en-US" sz="1400" spc="-15" dirty="0">
                <a:solidFill>
                  <a:srgbClr val="0078D6"/>
                </a:solidFill>
                <a:latin typeface="Segoe UI"/>
                <a:cs typeface="Segoe UI"/>
              </a:rPr>
              <a:t>tandardization</a:t>
            </a:r>
            <a:endParaRPr sz="1400" dirty="0">
              <a:latin typeface="Segoe UI"/>
              <a:cs typeface="Segoe UI"/>
            </a:endParaRPr>
          </a:p>
        </p:txBody>
      </p:sp>
      <p:sp>
        <p:nvSpPr>
          <p:cNvPr id="36" name="object 12">
            <a:extLst>
              <a:ext uri="{FF2B5EF4-FFF2-40B4-BE49-F238E27FC236}">
                <a16:creationId xmlns:a16="http://schemas.microsoft.com/office/drawing/2014/main" id="{F135C1CD-2442-45C9-A42E-6242197D5529}"/>
              </a:ext>
            </a:extLst>
          </p:cNvPr>
          <p:cNvSpPr/>
          <p:nvPr/>
        </p:nvSpPr>
        <p:spPr>
          <a:xfrm>
            <a:off x="7067667" y="4590288"/>
            <a:ext cx="777240" cy="777240"/>
          </a:xfrm>
          <a:custGeom>
            <a:avLst/>
            <a:gdLst/>
            <a:ahLst/>
            <a:cxnLst/>
            <a:rect l="l" t="t" r="r" b="b"/>
            <a:pathLst>
              <a:path w="777240" h="777239">
                <a:moveTo>
                  <a:pt x="388620" y="0"/>
                </a:moveTo>
                <a:lnTo>
                  <a:pt x="339872" y="3027"/>
                </a:lnTo>
                <a:lnTo>
                  <a:pt x="292931" y="11868"/>
                </a:lnTo>
                <a:lnTo>
                  <a:pt x="248161" y="26158"/>
                </a:lnTo>
                <a:lnTo>
                  <a:pt x="205927" y="45532"/>
                </a:lnTo>
                <a:lnTo>
                  <a:pt x="166592" y="69627"/>
                </a:lnTo>
                <a:lnTo>
                  <a:pt x="130521" y="98078"/>
                </a:lnTo>
                <a:lnTo>
                  <a:pt x="98078" y="130521"/>
                </a:lnTo>
                <a:lnTo>
                  <a:pt x="69627" y="166592"/>
                </a:lnTo>
                <a:lnTo>
                  <a:pt x="45532" y="205927"/>
                </a:lnTo>
                <a:lnTo>
                  <a:pt x="26158" y="248161"/>
                </a:lnTo>
                <a:lnTo>
                  <a:pt x="11868" y="292931"/>
                </a:lnTo>
                <a:lnTo>
                  <a:pt x="3027" y="339872"/>
                </a:lnTo>
                <a:lnTo>
                  <a:pt x="0" y="388619"/>
                </a:lnTo>
                <a:lnTo>
                  <a:pt x="3027" y="437367"/>
                </a:lnTo>
                <a:lnTo>
                  <a:pt x="11868" y="484308"/>
                </a:lnTo>
                <a:lnTo>
                  <a:pt x="26158" y="529078"/>
                </a:lnTo>
                <a:lnTo>
                  <a:pt x="45532" y="571312"/>
                </a:lnTo>
                <a:lnTo>
                  <a:pt x="69627" y="610647"/>
                </a:lnTo>
                <a:lnTo>
                  <a:pt x="98078" y="646718"/>
                </a:lnTo>
                <a:lnTo>
                  <a:pt x="130521" y="679161"/>
                </a:lnTo>
                <a:lnTo>
                  <a:pt x="166592" y="707612"/>
                </a:lnTo>
                <a:lnTo>
                  <a:pt x="205927" y="731707"/>
                </a:lnTo>
                <a:lnTo>
                  <a:pt x="248161" y="751081"/>
                </a:lnTo>
                <a:lnTo>
                  <a:pt x="292931" y="765371"/>
                </a:lnTo>
                <a:lnTo>
                  <a:pt x="339872" y="774212"/>
                </a:lnTo>
                <a:lnTo>
                  <a:pt x="388620" y="777240"/>
                </a:lnTo>
                <a:lnTo>
                  <a:pt x="437367" y="774212"/>
                </a:lnTo>
                <a:lnTo>
                  <a:pt x="484308" y="765371"/>
                </a:lnTo>
                <a:lnTo>
                  <a:pt x="529078" y="751081"/>
                </a:lnTo>
                <a:lnTo>
                  <a:pt x="571312" y="731707"/>
                </a:lnTo>
                <a:lnTo>
                  <a:pt x="610647" y="707612"/>
                </a:lnTo>
                <a:lnTo>
                  <a:pt x="646718" y="679161"/>
                </a:lnTo>
                <a:lnTo>
                  <a:pt x="679161" y="646718"/>
                </a:lnTo>
                <a:lnTo>
                  <a:pt x="707612" y="610647"/>
                </a:lnTo>
                <a:lnTo>
                  <a:pt x="731707" y="571312"/>
                </a:lnTo>
                <a:lnTo>
                  <a:pt x="751081" y="529078"/>
                </a:lnTo>
                <a:lnTo>
                  <a:pt x="765371" y="484308"/>
                </a:lnTo>
                <a:lnTo>
                  <a:pt x="774212" y="437367"/>
                </a:lnTo>
                <a:lnTo>
                  <a:pt x="777240" y="388619"/>
                </a:lnTo>
                <a:lnTo>
                  <a:pt x="774212" y="339872"/>
                </a:lnTo>
                <a:lnTo>
                  <a:pt x="765371" y="292931"/>
                </a:lnTo>
                <a:lnTo>
                  <a:pt x="751081" y="248161"/>
                </a:lnTo>
                <a:lnTo>
                  <a:pt x="731707" y="205927"/>
                </a:lnTo>
                <a:lnTo>
                  <a:pt x="707612" y="166592"/>
                </a:lnTo>
                <a:lnTo>
                  <a:pt x="679161" y="130521"/>
                </a:lnTo>
                <a:lnTo>
                  <a:pt x="646718" y="98078"/>
                </a:lnTo>
                <a:lnTo>
                  <a:pt x="610647" y="69627"/>
                </a:lnTo>
                <a:lnTo>
                  <a:pt x="571312" y="45532"/>
                </a:lnTo>
                <a:lnTo>
                  <a:pt x="529078" y="26158"/>
                </a:lnTo>
                <a:lnTo>
                  <a:pt x="484308" y="11868"/>
                </a:lnTo>
                <a:lnTo>
                  <a:pt x="437367" y="3027"/>
                </a:lnTo>
                <a:lnTo>
                  <a:pt x="388620" y="0"/>
                </a:lnTo>
                <a:close/>
              </a:path>
            </a:pathLst>
          </a:custGeom>
          <a:solidFill>
            <a:srgbClr val="FFFFFF"/>
          </a:solidFill>
        </p:spPr>
        <p:txBody>
          <a:bodyPr wrap="square" lIns="0" tIns="0" rIns="0" bIns="0" rtlCol="0"/>
          <a:lstStyle/>
          <a:p>
            <a:endParaRPr/>
          </a:p>
        </p:txBody>
      </p:sp>
      <p:sp>
        <p:nvSpPr>
          <p:cNvPr id="37" name="object 14">
            <a:extLst>
              <a:ext uri="{FF2B5EF4-FFF2-40B4-BE49-F238E27FC236}">
                <a16:creationId xmlns:a16="http://schemas.microsoft.com/office/drawing/2014/main" id="{E5B3439C-B4EC-40A2-9940-9BED0C793B4E}"/>
              </a:ext>
            </a:extLst>
          </p:cNvPr>
          <p:cNvSpPr/>
          <p:nvPr/>
        </p:nvSpPr>
        <p:spPr>
          <a:xfrm>
            <a:off x="10920983" y="4590288"/>
            <a:ext cx="777240" cy="777240"/>
          </a:xfrm>
          <a:custGeom>
            <a:avLst/>
            <a:gdLst/>
            <a:ahLst/>
            <a:cxnLst/>
            <a:rect l="l" t="t" r="r" b="b"/>
            <a:pathLst>
              <a:path w="777240" h="777239">
                <a:moveTo>
                  <a:pt x="388620" y="0"/>
                </a:moveTo>
                <a:lnTo>
                  <a:pt x="339872" y="3027"/>
                </a:lnTo>
                <a:lnTo>
                  <a:pt x="292931" y="11868"/>
                </a:lnTo>
                <a:lnTo>
                  <a:pt x="248161" y="26158"/>
                </a:lnTo>
                <a:lnTo>
                  <a:pt x="205927" y="45532"/>
                </a:lnTo>
                <a:lnTo>
                  <a:pt x="166592" y="69627"/>
                </a:lnTo>
                <a:lnTo>
                  <a:pt x="130521" y="98078"/>
                </a:lnTo>
                <a:lnTo>
                  <a:pt x="98078" y="130521"/>
                </a:lnTo>
                <a:lnTo>
                  <a:pt x="69627" y="166592"/>
                </a:lnTo>
                <a:lnTo>
                  <a:pt x="45532" y="205927"/>
                </a:lnTo>
                <a:lnTo>
                  <a:pt x="26158" y="248161"/>
                </a:lnTo>
                <a:lnTo>
                  <a:pt x="11868" y="292931"/>
                </a:lnTo>
                <a:lnTo>
                  <a:pt x="3027" y="339872"/>
                </a:lnTo>
                <a:lnTo>
                  <a:pt x="0" y="388619"/>
                </a:lnTo>
                <a:lnTo>
                  <a:pt x="3027" y="437367"/>
                </a:lnTo>
                <a:lnTo>
                  <a:pt x="11868" y="484308"/>
                </a:lnTo>
                <a:lnTo>
                  <a:pt x="26158" y="529078"/>
                </a:lnTo>
                <a:lnTo>
                  <a:pt x="45532" y="571312"/>
                </a:lnTo>
                <a:lnTo>
                  <a:pt x="69627" y="610647"/>
                </a:lnTo>
                <a:lnTo>
                  <a:pt x="98078" y="646718"/>
                </a:lnTo>
                <a:lnTo>
                  <a:pt x="130521" y="679161"/>
                </a:lnTo>
                <a:lnTo>
                  <a:pt x="166592" y="707612"/>
                </a:lnTo>
                <a:lnTo>
                  <a:pt x="205927" y="731707"/>
                </a:lnTo>
                <a:lnTo>
                  <a:pt x="248161" y="751081"/>
                </a:lnTo>
                <a:lnTo>
                  <a:pt x="292931" y="765371"/>
                </a:lnTo>
                <a:lnTo>
                  <a:pt x="339872" y="774212"/>
                </a:lnTo>
                <a:lnTo>
                  <a:pt x="388620" y="777240"/>
                </a:lnTo>
                <a:lnTo>
                  <a:pt x="437367" y="774212"/>
                </a:lnTo>
                <a:lnTo>
                  <a:pt x="484308" y="765371"/>
                </a:lnTo>
                <a:lnTo>
                  <a:pt x="529078" y="751081"/>
                </a:lnTo>
                <a:lnTo>
                  <a:pt x="571312" y="731707"/>
                </a:lnTo>
                <a:lnTo>
                  <a:pt x="610647" y="707612"/>
                </a:lnTo>
                <a:lnTo>
                  <a:pt x="646718" y="679161"/>
                </a:lnTo>
                <a:lnTo>
                  <a:pt x="679161" y="646718"/>
                </a:lnTo>
                <a:lnTo>
                  <a:pt x="707612" y="610647"/>
                </a:lnTo>
                <a:lnTo>
                  <a:pt x="731707" y="571312"/>
                </a:lnTo>
                <a:lnTo>
                  <a:pt x="751081" y="529078"/>
                </a:lnTo>
                <a:lnTo>
                  <a:pt x="765371" y="484308"/>
                </a:lnTo>
                <a:lnTo>
                  <a:pt x="774212" y="437367"/>
                </a:lnTo>
                <a:lnTo>
                  <a:pt x="777240" y="388619"/>
                </a:lnTo>
                <a:lnTo>
                  <a:pt x="774212" y="339872"/>
                </a:lnTo>
                <a:lnTo>
                  <a:pt x="765371" y="292931"/>
                </a:lnTo>
                <a:lnTo>
                  <a:pt x="751081" y="248161"/>
                </a:lnTo>
                <a:lnTo>
                  <a:pt x="731707" y="205927"/>
                </a:lnTo>
                <a:lnTo>
                  <a:pt x="707612" y="166592"/>
                </a:lnTo>
                <a:lnTo>
                  <a:pt x="679161" y="130521"/>
                </a:lnTo>
                <a:lnTo>
                  <a:pt x="646718" y="98078"/>
                </a:lnTo>
                <a:lnTo>
                  <a:pt x="610647" y="69627"/>
                </a:lnTo>
                <a:lnTo>
                  <a:pt x="571312" y="45532"/>
                </a:lnTo>
                <a:lnTo>
                  <a:pt x="529078" y="26158"/>
                </a:lnTo>
                <a:lnTo>
                  <a:pt x="484308" y="11868"/>
                </a:lnTo>
                <a:lnTo>
                  <a:pt x="437367" y="3027"/>
                </a:lnTo>
                <a:lnTo>
                  <a:pt x="388620" y="0"/>
                </a:lnTo>
                <a:close/>
              </a:path>
            </a:pathLst>
          </a:custGeom>
          <a:solidFill>
            <a:srgbClr val="FFFFFF"/>
          </a:solidFill>
        </p:spPr>
        <p:txBody>
          <a:bodyPr wrap="square" lIns="0" tIns="0" rIns="0" bIns="0" rtlCol="0"/>
          <a:lstStyle/>
          <a:p>
            <a:endParaRPr/>
          </a:p>
        </p:txBody>
      </p:sp>
      <p:sp>
        <p:nvSpPr>
          <p:cNvPr id="38" name="object 16">
            <a:extLst>
              <a:ext uri="{FF2B5EF4-FFF2-40B4-BE49-F238E27FC236}">
                <a16:creationId xmlns:a16="http://schemas.microsoft.com/office/drawing/2014/main" id="{2FC50F15-397C-43E9-8BBB-894A728AFEF0}"/>
              </a:ext>
            </a:extLst>
          </p:cNvPr>
          <p:cNvSpPr/>
          <p:nvPr/>
        </p:nvSpPr>
        <p:spPr>
          <a:xfrm>
            <a:off x="3218044" y="4590288"/>
            <a:ext cx="777240" cy="777240"/>
          </a:xfrm>
          <a:custGeom>
            <a:avLst/>
            <a:gdLst/>
            <a:ahLst/>
            <a:cxnLst/>
            <a:rect l="l" t="t" r="r" b="b"/>
            <a:pathLst>
              <a:path w="777239" h="777239">
                <a:moveTo>
                  <a:pt x="388620" y="0"/>
                </a:moveTo>
                <a:lnTo>
                  <a:pt x="339872" y="3027"/>
                </a:lnTo>
                <a:lnTo>
                  <a:pt x="292931" y="11868"/>
                </a:lnTo>
                <a:lnTo>
                  <a:pt x="248161" y="26158"/>
                </a:lnTo>
                <a:lnTo>
                  <a:pt x="205927" y="45532"/>
                </a:lnTo>
                <a:lnTo>
                  <a:pt x="166592" y="69627"/>
                </a:lnTo>
                <a:lnTo>
                  <a:pt x="130521" y="98078"/>
                </a:lnTo>
                <a:lnTo>
                  <a:pt x="98078" y="130521"/>
                </a:lnTo>
                <a:lnTo>
                  <a:pt x="69627" y="166592"/>
                </a:lnTo>
                <a:lnTo>
                  <a:pt x="45532" y="205927"/>
                </a:lnTo>
                <a:lnTo>
                  <a:pt x="26158" y="248161"/>
                </a:lnTo>
                <a:lnTo>
                  <a:pt x="11868" y="292931"/>
                </a:lnTo>
                <a:lnTo>
                  <a:pt x="3027" y="339872"/>
                </a:lnTo>
                <a:lnTo>
                  <a:pt x="0" y="388619"/>
                </a:lnTo>
                <a:lnTo>
                  <a:pt x="3027" y="437367"/>
                </a:lnTo>
                <a:lnTo>
                  <a:pt x="11868" y="484308"/>
                </a:lnTo>
                <a:lnTo>
                  <a:pt x="26158" y="529078"/>
                </a:lnTo>
                <a:lnTo>
                  <a:pt x="45532" y="571312"/>
                </a:lnTo>
                <a:lnTo>
                  <a:pt x="69627" y="610647"/>
                </a:lnTo>
                <a:lnTo>
                  <a:pt x="98078" y="646718"/>
                </a:lnTo>
                <a:lnTo>
                  <a:pt x="130521" y="679161"/>
                </a:lnTo>
                <a:lnTo>
                  <a:pt x="166592" y="707612"/>
                </a:lnTo>
                <a:lnTo>
                  <a:pt x="205927" y="731707"/>
                </a:lnTo>
                <a:lnTo>
                  <a:pt x="248161" y="751081"/>
                </a:lnTo>
                <a:lnTo>
                  <a:pt x="292931" y="765371"/>
                </a:lnTo>
                <a:lnTo>
                  <a:pt x="339872" y="774212"/>
                </a:lnTo>
                <a:lnTo>
                  <a:pt x="388620" y="777240"/>
                </a:lnTo>
                <a:lnTo>
                  <a:pt x="437367" y="774212"/>
                </a:lnTo>
                <a:lnTo>
                  <a:pt x="484308" y="765371"/>
                </a:lnTo>
                <a:lnTo>
                  <a:pt x="529078" y="751081"/>
                </a:lnTo>
                <a:lnTo>
                  <a:pt x="571312" y="731707"/>
                </a:lnTo>
                <a:lnTo>
                  <a:pt x="610647" y="707612"/>
                </a:lnTo>
                <a:lnTo>
                  <a:pt x="646718" y="679161"/>
                </a:lnTo>
                <a:lnTo>
                  <a:pt x="679161" y="646718"/>
                </a:lnTo>
                <a:lnTo>
                  <a:pt x="707612" y="610647"/>
                </a:lnTo>
                <a:lnTo>
                  <a:pt x="731707" y="571312"/>
                </a:lnTo>
                <a:lnTo>
                  <a:pt x="751081" y="529078"/>
                </a:lnTo>
                <a:lnTo>
                  <a:pt x="765371" y="484308"/>
                </a:lnTo>
                <a:lnTo>
                  <a:pt x="774212" y="437367"/>
                </a:lnTo>
                <a:lnTo>
                  <a:pt x="777239" y="388619"/>
                </a:lnTo>
                <a:lnTo>
                  <a:pt x="774212" y="339872"/>
                </a:lnTo>
                <a:lnTo>
                  <a:pt x="765371" y="292931"/>
                </a:lnTo>
                <a:lnTo>
                  <a:pt x="751081" y="248161"/>
                </a:lnTo>
                <a:lnTo>
                  <a:pt x="731707" y="205927"/>
                </a:lnTo>
                <a:lnTo>
                  <a:pt x="707612" y="166592"/>
                </a:lnTo>
                <a:lnTo>
                  <a:pt x="679161" y="130521"/>
                </a:lnTo>
                <a:lnTo>
                  <a:pt x="646718" y="98078"/>
                </a:lnTo>
                <a:lnTo>
                  <a:pt x="610647" y="69627"/>
                </a:lnTo>
                <a:lnTo>
                  <a:pt x="571312" y="45532"/>
                </a:lnTo>
                <a:lnTo>
                  <a:pt x="529078" y="26158"/>
                </a:lnTo>
                <a:lnTo>
                  <a:pt x="484308" y="11868"/>
                </a:lnTo>
                <a:lnTo>
                  <a:pt x="437367" y="3027"/>
                </a:lnTo>
                <a:lnTo>
                  <a:pt x="388620" y="0"/>
                </a:lnTo>
                <a:close/>
              </a:path>
            </a:pathLst>
          </a:custGeom>
          <a:solidFill>
            <a:srgbClr val="FFFFFF"/>
          </a:solidFill>
        </p:spPr>
        <p:txBody>
          <a:bodyPr wrap="square" lIns="0" tIns="0" rIns="0" bIns="0" rtlCol="0"/>
          <a:lstStyle/>
          <a:p>
            <a:endParaRPr/>
          </a:p>
        </p:txBody>
      </p:sp>
      <p:sp>
        <p:nvSpPr>
          <p:cNvPr id="39" name="object 13">
            <a:extLst>
              <a:ext uri="{FF2B5EF4-FFF2-40B4-BE49-F238E27FC236}">
                <a16:creationId xmlns:a16="http://schemas.microsoft.com/office/drawing/2014/main" id="{4200E084-961B-4C94-9078-FA470821412E}"/>
              </a:ext>
            </a:extLst>
          </p:cNvPr>
          <p:cNvSpPr/>
          <p:nvPr/>
        </p:nvSpPr>
        <p:spPr>
          <a:xfrm>
            <a:off x="7068311" y="4590288"/>
            <a:ext cx="777240" cy="777240"/>
          </a:xfrm>
          <a:custGeom>
            <a:avLst/>
            <a:gdLst/>
            <a:ahLst/>
            <a:cxnLst/>
            <a:rect l="l" t="t" r="r" b="b"/>
            <a:pathLst>
              <a:path w="777240" h="777239">
                <a:moveTo>
                  <a:pt x="0" y="388619"/>
                </a:moveTo>
                <a:lnTo>
                  <a:pt x="3027" y="339872"/>
                </a:lnTo>
                <a:lnTo>
                  <a:pt x="11868" y="292931"/>
                </a:lnTo>
                <a:lnTo>
                  <a:pt x="26158" y="248161"/>
                </a:lnTo>
                <a:lnTo>
                  <a:pt x="45532" y="205927"/>
                </a:lnTo>
                <a:lnTo>
                  <a:pt x="69627" y="166592"/>
                </a:lnTo>
                <a:lnTo>
                  <a:pt x="98078" y="130521"/>
                </a:lnTo>
                <a:lnTo>
                  <a:pt x="130521" y="98078"/>
                </a:lnTo>
                <a:lnTo>
                  <a:pt x="166592" y="69627"/>
                </a:lnTo>
                <a:lnTo>
                  <a:pt x="205927" y="45532"/>
                </a:lnTo>
                <a:lnTo>
                  <a:pt x="248161" y="26158"/>
                </a:lnTo>
                <a:lnTo>
                  <a:pt x="292931" y="11868"/>
                </a:lnTo>
                <a:lnTo>
                  <a:pt x="339872" y="3027"/>
                </a:lnTo>
                <a:lnTo>
                  <a:pt x="388620" y="0"/>
                </a:lnTo>
                <a:lnTo>
                  <a:pt x="437367" y="3027"/>
                </a:lnTo>
                <a:lnTo>
                  <a:pt x="484308" y="11868"/>
                </a:lnTo>
                <a:lnTo>
                  <a:pt x="529078" y="26158"/>
                </a:lnTo>
                <a:lnTo>
                  <a:pt x="571312" y="45532"/>
                </a:lnTo>
                <a:lnTo>
                  <a:pt x="610647" y="69627"/>
                </a:lnTo>
                <a:lnTo>
                  <a:pt x="646718" y="98078"/>
                </a:lnTo>
                <a:lnTo>
                  <a:pt x="679161" y="130521"/>
                </a:lnTo>
                <a:lnTo>
                  <a:pt x="707612" y="166592"/>
                </a:lnTo>
                <a:lnTo>
                  <a:pt x="731707" y="205927"/>
                </a:lnTo>
                <a:lnTo>
                  <a:pt x="751081" y="248161"/>
                </a:lnTo>
                <a:lnTo>
                  <a:pt x="765371" y="292931"/>
                </a:lnTo>
                <a:lnTo>
                  <a:pt x="774212" y="339872"/>
                </a:lnTo>
                <a:lnTo>
                  <a:pt x="777240" y="388619"/>
                </a:lnTo>
                <a:lnTo>
                  <a:pt x="774212" y="437367"/>
                </a:lnTo>
                <a:lnTo>
                  <a:pt x="765371" y="484308"/>
                </a:lnTo>
                <a:lnTo>
                  <a:pt x="751081" y="529078"/>
                </a:lnTo>
                <a:lnTo>
                  <a:pt x="731707" y="571312"/>
                </a:lnTo>
                <a:lnTo>
                  <a:pt x="707612" y="610647"/>
                </a:lnTo>
                <a:lnTo>
                  <a:pt x="679161" y="646718"/>
                </a:lnTo>
                <a:lnTo>
                  <a:pt x="646718" y="679161"/>
                </a:lnTo>
                <a:lnTo>
                  <a:pt x="610647" y="707612"/>
                </a:lnTo>
                <a:lnTo>
                  <a:pt x="571312" y="731707"/>
                </a:lnTo>
                <a:lnTo>
                  <a:pt x="529078" y="751081"/>
                </a:lnTo>
                <a:lnTo>
                  <a:pt x="484308" y="765371"/>
                </a:lnTo>
                <a:lnTo>
                  <a:pt x="437367" y="774212"/>
                </a:lnTo>
                <a:lnTo>
                  <a:pt x="388620" y="777240"/>
                </a:lnTo>
                <a:lnTo>
                  <a:pt x="339872" y="774212"/>
                </a:lnTo>
                <a:lnTo>
                  <a:pt x="292931" y="765371"/>
                </a:lnTo>
                <a:lnTo>
                  <a:pt x="248161" y="751081"/>
                </a:lnTo>
                <a:lnTo>
                  <a:pt x="205927" y="731707"/>
                </a:lnTo>
                <a:lnTo>
                  <a:pt x="166592" y="707612"/>
                </a:lnTo>
                <a:lnTo>
                  <a:pt x="130521" y="679161"/>
                </a:lnTo>
                <a:lnTo>
                  <a:pt x="98078" y="646718"/>
                </a:lnTo>
                <a:lnTo>
                  <a:pt x="69627" y="610647"/>
                </a:lnTo>
                <a:lnTo>
                  <a:pt x="45532" y="571312"/>
                </a:lnTo>
                <a:lnTo>
                  <a:pt x="26158" y="529078"/>
                </a:lnTo>
                <a:lnTo>
                  <a:pt x="11868" y="484308"/>
                </a:lnTo>
                <a:lnTo>
                  <a:pt x="3027" y="437367"/>
                </a:lnTo>
                <a:lnTo>
                  <a:pt x="0" y="388619"/>
                </a:lnTo>
                <a:close/>
              </a:path>
            </a:pathLst>
          </a:custGeom>
          <a:ln w="12192">
            <a:solidFill>
              <a:srgbClr val="0078D6"/>
            </a:solidFill>
          </a:ln>
        </p:spPr>
        <p:txBody>
          <a:bodyPr wrap="square" lIns="0" tIns="0" rIns="0" bIns="0" rtlCol="0"/>
          <a:lstStyle/>
          <a:p>
            <a:endParaRPr/>
          </a:p>
        </p:txBody>
      </p:sp>
      <p:sp>
        <p:nvSpPr>
          <p:cNvPr id="40" name="object 15">
            <a:extLst>
              <a:ext uri="{FF2B5EF4-FFF2-40B4-BE49-F238E27FC236}">
                <a16:creationId xmlns:a16="http://schemas.microsoft.com/office/drawing/2014/main" id="{2C77D643-44D2-4703-91F3-BE9057FBB533}"/>
              </a:ext>
            </a:extLst>
          </p:cNvPr>
          <p:cNvSpPr/>
          <p:nvPr/>
        </p:nvSpPr>
        <p:spPr>
          <a:xfrm>
            <a:off x="10920983" y="4590288"/>
            <a:ext cx="777240" cy="777240"/>
          </a:xfrm>
          <a:custGeom>
            <a:avLst/>
            <a:gdLst/>
            <a:ahLst/>
            <a:cxnLst/>
            <a:rect l="l" t="t" r="r" b="b"/>
            <a:pathLst>
              <a:path w="777240" h="777239">
                <a:moveTo>
                  <a:pt x="0" y="388619"/>
                </a:moveTo>
                <a:lnTo>
                  <a:pt x="3027" y="339872"/>
                </a:lnTo>
                <a:lnTo>
                  <a:pt x="11868" y="292931"/>
                </a:lnTo>
                <a:lnTo>
                  <a:pt x="26158" y="248161"/>
                </a:lnTo>
                <a:lnTo>
                  <a:pt x="45532" y="205927"/>
                </a:lnTo>
                <a:lnTo>
                  <a:pt x="69627" y="166592"/>
                </a:lnTo>
                <a:lnTo>
                  <a:pt x="98078" y="130521"/>
                </a:lnTo>
                <a:lnTo>
                  <a:pt x="130521" y="98078"/>
                </a:lnTo>
                <a:lnTo>
                  <a:pt x="166592" y="69627"/>
                </a:lnTo>
                <a:lnTo>
                  <a:pt x="205927" y="45532"/>
                </a:lnTo>
                <a:lnTo>
                  <a:pt x="248161" y="26158"/>
                </a:lnTo>
                <a:lnTo>
                  <a:pt x="292931" y="11868"/>
                </a:lnTo>
                <a:lnTo>
                  <a:pt x="339872" y="3027"/>
                </a:lnTo>
                <a:lnTo>
                  <a:pt x="388620" y="0"/>
                </a:lnTo>
                <a:lnTo>
                  <a:pt x="437367" y="3027"/>
                </a:lnTo>
                <a:lnTo>
                  <a:pt x="484308" y="11868"/>
                </a:lnTo>
                <a:lnTo>
                  <a:pt x="529078" y="26158"/>
                </a:lnTo>
                <a:lnTo>
                  <a:pt x="571312" y="45532"/>
                </a:lnTo>
                <a:lnTo>
                  <a:pt x="610647" y="69627"/>
                </a:lnTo>
                <a:lnTo>
                  <a:pt x="646718" y="98078"/>
                </a:lnTo>
                <a:lnTo>
                  <a:pt x="679161" y="130521"/>
                </a:lnTo>
                <a:lnTo>
                  <a:pt x="707612" y="166592"/>
                </a:lnTo>
                <a:lnTo>
                  <a:pt x="731707" y="205927"/>
                </a:lnTo>
                <a:lnTo>
                  <a:pt x="751081" y="248161"/>
                </a:lnTo>
                <a:lnTo>
                  <a:pt x="765371" y="292931"/>
                </a:lnTo>
                <a:lnTo>
                  <a:pt x="774212" y="339872"/>
                </a:lnTo>
                <a:lnTo>
                  <a:pt x="777240" y="388619"/>
                </a:lnTo>
                <a:lnTo>
                  <a:pt x="774212" y="437367"/>
                </a:lnTo>
                <a:lnTo>
                  <a:pt x="765371" y="484308"/>
                </a:lnTo>
                <a:lnTo>
                  <a:pt x="751081" y="529078"/>
                </a:lnTo>
                <a:lnTo>
                  <a:pt x="731707" y="571312"/>
                </a:lnTo>
                <a:lnTo>
                  <a:pt x="707612" y="610647"/>
                </a:lnTo>
                <a:lnTo>
                  <a:pt x="679161" y="646718"/>
                </a:lnTo>
                <a:lnTo>
                  <a:pt x="646718" y="679161"/>
                </a:lnTo>
                <a:lnTo>
                  <a:pt x="610647" y="707612"/>
                </a:lnTo>
                <a:lnTo>
                  <a:pt x="571312" y="731707"/>
                </a:lnTo>
                <a:lnTo>
                  <a:pt x="529078" y="751081"/>
                </a:lnTo>
                <a:lnTo>
                  <a:pt x="484308" y="765371"/>
                </a:lnTo>
                <a:lnTo>
                  <a:pt x="437367" y="774212"/>
                </a:lnTo>
                <a:lnTo>
                  <a:pt x="388620" y="777240"/>
                </a:lnTo>
                <a:lnTo>
                  <a:pt x="339872" y="774212"/>
                </a:lnTo>
                <a:lnTo>
                  <a:pt x="292931" y="765371"/>
                </a:lnTo>
                <a:lnTo>
                  <a:pt x="248161" y="751081"/>
                </a:lnTo>
                <a:lnTo>
                  <a:pt x="205927" y="731707"/>
                </a:lnTo>
                <a:lnTo>
                  <a:pt x="166592" y="707612"/>
                </a:lnTo>
                <a:lnTo>
                  <a:pt x="130521" y="679161"/>
                </a:lnTo>
                <a:lnTo>
                  <a:pt x="98078" y="646718"/>
                </a:lnTo>
                <a:lnTo>
                  <a:pt x="69627" y="610647"/>
                </a:lnTo>
                <a:lnTo>
                  <a:pt x="45532" y="571312"/>
                </a:lnTo>
                <a:lnTo>
                  <a:pt x="26158" y="529078"/>
                </a:lnTo>
                <a:lnTo>
                  <a:pt x="11868" y="484308"/>
                </a:lnTo>
                <a:lnTo>
                  <a:pt x="3027" y="437367"/>
                </a:lnTo>
                <a:lnTo>
                  <a:pt x="0" y="388619"/>
                </a:lnTo>
                <a:close/>
              </a:path>
            </a:pathLst>
          </a:custGeom>
          <a:ln w="12192">
            <a:solidFill>
              <a:srgbClr val="0078D6"/>
            </a:solidFill>
          </a:ln>
        </p:spPr>
        <p:txBody>
          <a:bodyPr wrap="square" lIns="0" tIns="0" rIns="0" bIns="0" rtlCol="0"/>
          <a:lstStyle/>
          <a:p>
            <a:endParaRPr/>
          </a:p>
        </p:txBody>
      </p:sp>
      <p:sp>
        <p:nvSpPr>
          <p:cNvPr id="41" name="object 17">
            <a:extLst>
              <a:ext uri="{FF2B5EF4-FFF2-40B4-BE49-F238E27FC236}">
                <a16:creationId xmlns:a16="http://schemas.microsoft.com/office/drawing/2014/main" id="{3AECA7A2-46A0-426E-84CA-A3C17CA337BB}"/>
              </a:ext>
            </a:extLst>
          </p:cNvPr>
          <p:cNvSpPr/>
          <p:nvPr/>
        </p:nvSpPr>
        <p:spPr>
          <a:xfrm>
            <a:off x="3218688" y="4590288"/>
            <a:ext cx="777240" cy="777240"/>
          </a:xfrm>
          <a:custGeom>
            <a:avLst/>
            <a:gdLst/>
            <a:ahLst/>
            <a:cxnLst/>
            <a:rect l="l" t="t" r="r" b="b"/>
            <a:pathLst>
              <a:path w="777239" h="777239">
                <a:moveTo>
                  <a:pt x="0" y="388619"/>
                </a:moveTo>
                <a:lnTo>
                  <a:pt x="3027" y="339872"/>
                </a:lnTo>
                <a:lnTo>
                  <a:pt x="11868" y="292931"/>
                </a:lnTo>
                <a:lnTo>
                  <a:pt x="26158" y="248161"/>
                </a:lnTo>
                <a:lnTo>
                  <a:pt x="45532" y="205927"/>
                </a:lnTo>
                <a:lnTo>
                  <a:pt x="69627" y="166592"/>
                </a:lnTo>
                <a:lnTo>
                  <a:pt x="98078" y="130521"/>
                </a:lnTo>
                <a:lnTo>
                  <a:pt x="130521" y="98078"/>
                </a:lnTo>
                <a:lnTo>
                  <a:pt x="166592" y="69627"/>
                </a:lnTo>
                <a:lnTo>
                  <a:pt x="205927" y="45532"/>
                </a:lnTo>
                <a:lnTo>
                  <a:pt x="248161" y="26158"/>
                </a:lnTo>
                <a:lnTo>
                  <a:pt x="292931" y="11868"/>
                </a:lnTo>
                <a:lnTo>
                  <a:pt x="339872" y="3027"/>
                </a:lnTo>
                <a:lnTo>
                  <a:pt x="388620" y="0"/>
                </a:lnTo>
                <a:lnTo>
                  <a:pt x="437367" y="3027"/>
                </a:lnTo>
                <a:lnTo>
                  <a:pt x="484308" y="11868"/>
                </a:lnTo>
                <a:lnTo>
                  <a:pt x="529078" y="26158"/>
                </a:lnTo>
                <a:lnTo>
                  <a:pt x="571312" y="45532"/>
                </a:lnTo>
                <a:lnTo>
                  <a:pt x="610647" y="69627"/>
                </a:lnTo>
                <a:lnTo>
                  <a:pt x="646718" y="98078"/>
                </a:lnTo>
                <a:lnTo>
                  <a:pt x="679161" y="130521"/>
                </a:lnTo>
                <a:lnTo>
                  <a:pt x="707612" y="166592"/>
                </a:lnTo>
                <a:lnTo>
                  <a:pt x="731707" y="205927"/>
                </a:lnTo>
                <a:lnTo>
                  <a:pt x="751081" y="248161"/>
                </a:lnTo>
                <a:lnTo>
                  <a:pt x="765371" y="292931"/>
                </a:lnTo>
                <a:lnTo>
                  <a:pt x="774212" y="339872"/>
                </a:lnTo>
                <a:lnTo>
                  <a:pt x="777239" y="388619"/>
                </a:lnTo>
                <a:lnTo>
                  <a:pt x="774212" y="437367"/>
                </a:lnTo>
                <a:lnTo>
                  <a:pt x="765371" y="484308"/>
                </a:lnTo>
                <a:lnTo>
                  <a:pt x="751081" y="529078"/>
                </a:lnTo>
                <a:lnTo>
                  <a:pt x="731707" y="571312"/>
                </a:lnTo>
                <a:lnTo>
                  <a:pt x="707612" y="610647"/>
                </a:lnTo>
                <a:lnTo>
                  <a:pt x="679161" y="646718"/>
                </a:lnTo>
                <a:lnTo>
                  <a:pt x="646718" y="679161"/>
                </a:lnTo>
                <a:lnTo>
                  <a:pt x="610647" y="707612"/>
                </a:lnTo>
                <a:lnTo>
                  <a:pt x="571312" y="731707"/>
                </a:lnTo>
                <a:lnTo>
                  <a:pt x="529078" y="751081"/>
                </a:lnTo>
                <a:lnTo>
                  <a:pt x="484308" y="765371"/>
                </a:lnTo>
                <a:lnTo>
                  <a:pt x="437367" y="774212"/>
                </a:lnTo>
                <a:lnTo>
                  <a:pt x="388620" y="777240"/>
                </a:lnTo>
                <a:lnTo>
                  <a:pt x="339872" y="774212"/>
                </a:lnTo>
                <a:lnTo>
                  <a:pt x="292931" y="765371"/>
                </a:lnTo>
                <a:lnTo>
                  <a:pt x="248161" y="751081"/>
                </a:lnTo>
                <a:lnTo>
                  <a:pt x="205927" y="731707"/>
                </a:lnTo>
                <a:lnTo>
                  <a:pt x="166592" y="707612"/>
                </a:lnTo>
                <a:lnTo>
                  <a:pt x="130521" y="679161"/>
                </a:lnTo>
                <a:lnTo>
                  <a:pt x="98078" y="646718"/>
                </a:lnTo>
                <a:lnTo>
                  <a:pt x="69627" y="610647"/>
                </a:lnTo>
                <a:lnTo>
                  <a:pt x="45532" y="571312"/>
                </a:lnTo>
                <a:lnTo>
                  <a:pt x="26158" y="529078"/>
                </a:lnTo>
                <a:lnTo>
                  <a:pt x="11868" y="484308"/>
                </a:lnTo>
                <a:lnTo>
                  <a:pt x="3027" y="437367"/>
                </a:lnTo>
                <a:lnTo>
                  <a:pt x="0" y="388619"/>
                </a:lnTo>
                <a:close/>
              </a:path>
            </a:pathLst>
          </a:custGeom>
          <a:ln w="12192">
            <a:solidFill>
              <a:srgbClr val="0078D6"/>
            </a:solidFill>
          </a:ln>
        </p:spPr>
        <p:txBody>
          <a:bodyPr wrap="square" lIns="0" tIns="0" rIns="0" bIns="0" rtlCol="0"/>
          <a:lstStyle/>
          <a:p>
            <a:endParaRPr/>
          </a:p>
        </p:txBody>
      </p:sp>
      <p:sp>
        <p:nvSpPr>
          <p:cNvPr id="42" name="object 18">
            <a:extLst>
              <a:ext uri="{FF2B5EF4-FFF2-40B4-BE49-F238E27FC236}">
                <a16:creationId xmlns:a16="http://schemas.microsoft.com/office/drawing/2014/main" id="{C7B4F6C6-9123-449F-A22B-93959C33A92D}"/>
              </a:ext>
            </a:extLst>
          </p:cNvPr>
          <p:cNvSpPr/>
          <p:nvPr/>
        </p:nvSpPr>
        <p:spPr>
          <a:xfrm>
            <a:off x="3395471" y="4754879"/>
            <a:ext cx="423672" cy="448055"/>
          </a:xfrm>
          <a:prstGeom prst="rect">
            <a:avLst/>
          </a:prstGeom>
          <a:blipFill>
            <a:blip r:embed="rId2" cstate="print"/>
            <a:stretch>
              <a:fillRect/>
            </a:stretch>
          </a:blipFill>
        </p:spPr>
        <p:txBody>
          <a:bodyPr wrap="square" lIns="0" tIns="0" rIns="0" bIns="0" rtlCol="0"/>
          <a:lstStyle/>
          <a:p>
            <a:endParaRPr/>
          </a:p>
        </p:txBody>
      </p:sp>
      <p:sp>
        <p:nvSpPr>
          <p:cNvPr id="43" name="object 27">
            <a:extLst>
              <a:ext uri="{FF2B5EF4-FFF2-40B4-BE49-F238E27FC236}">
                <a16:creationId xmlns:a16="http://schemas.microsoft.com/office/drawing/2014/main" id="{F1F9D190-11BB-4C59-98C9-0BF56A4C13F5}"/>
              </a:ext>
            </a:extLst>
          </p:cNvPr>
          <p:cNvSpPr/>
          <p:nvPr/>
        </p:nvSpPr>
        <p:spPr>
          <a:xfrm>
            <a:off x="11085575" y="4648905"/>
            <a:ext cx="410845" cy="247650"/>
          </a:xfrm>
          <a:custGeom>
            <a:avLst/>
            <a:gdLst/>
            <a:ahLst/>
            <a:cxnLst/>
            <a:rect l="l" t="t" r="r" b="b"/>
            <a:pathLst>
              <a:path w="410845" h="247650">
                <a:moveTo>
                  <a:pt x="410590" y="0"/>
                </a:moveTo>
                <a:lnTo>
                  <a:pt x="275208" y="135000"/>
                </a:lnTo>
                <a:lnTo>
                  <a:pt x="193801" y="53720"/>
                </a:lnTo>
                <a:lnTo>
                  <a:pt x="0" y="247141"/>
                </a:lnTo>
              </a:path>
            </a:pathLst>
          </a:custGeom>
          <a:ln w="12192">
            <a:solidFill>
              <a:srgbClr val="0078D6"/>
            </a:solidFill>
          </a:ln>
        </p:spPr>
        <p:txBody>
          <a:bodyPr wrap="square" lIns="0" tIns="0" rIns="0" bIns="0" rtlCol="0"/>
          <a:lstStyle/>
          <a:p>
            <a:endParaRPr/>
          </a:p>
        </p:txBody>
      </p:sp>
      <p:sp>
        <p:nvSpPr>
          <p:cNvPr id="44" name="object 31">
            <a:extLst>
              <a:ext uri="{FF2B5EF4-FFF2-40B4-BE49-F238E27FC236}">
                <a16:creationId xmlns:a16="http://schemas.microsoft.com/office/drawing/2014/main" id="{86B5063D-B0E4-4E6B-BECF-3AD362728759}"/>
              </a:ext>
            </a:extLst>
          </p:cNvPr>
          <p:cNvSpPr/>
          <p:nvPr/>
        </p:nvSpPr>
        <p:spPr>
          <a:xfrm>
            <a:off x="11152514" y="4896555"/>
            <a:ext cx="266700" cy="274320"/>
          </a:xfrm>
          <a:custGeom>
            <a:avLst/>
            <a:gdLst/>
            <a:ahLst/>
            <a:cxnLst/>
            <a:rect l="l" t="t" r="r" b="b"/>
            <a:pathLst>
              <a:path w="266700" h="274320">
                <a:moveTo>
                  <a:pt x="263398" y="91439"/>
                </a:moveTo>
                <a:lnTo>
                  <a:pt x="243863" y="54703"/>
                </a:lnTo>
                <a:lnTo>
                  <a:pt x="214661" y="25765"/>
                </a:lnTo>
                <a:lnTo>
                  <a:pt x="177887" y="6804"/>
                </a:lnTo>
                <a:lnTo>
                  <a:pt x="135635" y="0"/>
                </a:lnTo>
                <a:lnTo>
                  <a:pt x="92756" y="6986"/>
                </a:lnTo>
                <a:lnTo>
                  <a:pt x="55522" y="26444"/>
                </a:lnTo>
                <a:lnTo>
                  <a:pt x="26164" y="56125"/>
                </a:lnTo>
                <a:lnTo>
                  <a:pt x="6912" y="93780"/>
                </a:lnTo>
                <a:lnTo>
                  <a:pt x="0" y="137159"/>
                </a:lnTo>
                <a:lnTo>
                  <a:pt x="6912" y="180539"/>
                </a:lnTo>
                <a:lnTo>
                  <a:pt x="26164" y="218194"/>
                </a:lnTo>
                <a:lnTo>
                  <a:pt x="55522" y="247875"/>
                </a:lnTo>
                <a:lnTo>
                  <a:pt x="92756" y="267333"/>
                </a:lnTo>
                <a:lnTo>
                  <a:pt x="135635" y="274319"/>
                </a:lnTo>
                <a:lnTo>
                  <a:pt x="180111" y="266747"/>
                </a:lnTo>
                <a:lnTo>
                  <a:pt x="218360" y="245744"/>
                </a:lnTo>
                <a:lnTo>
                  <a:pt x="247917" y="213883"/>
                </a:lnTo>
                <a:lnTo>
                  <a:pt x="266318" y="173735"/>
                </a:lnTo>
              </a:path>
            </a:pathLst>
          </a:custGeom>
          <a:ln w="12192">
            <a:solidFill>
              <a:srgbClr val="0078D6"/>
            </a:solidFill>
          </a:ln>
        </p:spPr>
        <p:txBody>
          <a:bodyPr wrap="square" lIns="0" tIns="0" rIns="0" bIns="0" rtlCol="0"/>
          <a:lstStyle/>
          <a:p>
            <a:endParaRPr/>
          </a:p>
        </p:txBody>
      </p:sp>
      <p:sp>
        <p:nvSpPr>
          <p:cNvPr id="46" name="object 32">
            <a:extLst>
              <a:ext uri="{FF2B5EF4-FFF2-40B4-BE49-F238E27FC236}">
                <a16:creationId xmlns:a16="http://schemas.microsoft.com/office/drawing/2014/main" id="{9CBABC5A-C9C4-4038-8C93-9F49C1DA012C}"/>
              </a:ext>
            </a:extLst>
          </p:cNvPr>
          <p:cNvSpPr/>
          <p:nvPr/>
        </p:nvSpPr>
        <p:spPr>
          <a:xfrm>
            <a:off x="7301321" y="4754878"/>
            <a:ext cx="277385" cy="442975"/>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 name="object 26"/>
          <p:cNvSpPr/>
          <p:nvPr/>
        </p:nvSpPr>
        <p:spPr>
          <a:xfrm>
            <a:off x="807719" y="5836920"/>
            <a:ext cx="744220" cy="338455"/>
          </a:xfrm>
          <a:custGeom>
            <a:avLst/>
            <a:gdLst/>
            <a:ahLst/>
            <a:cxnLst/>
            <a:rect l="l" t="t" r="r" b="b"/>
            <a:pathLst>
              <a:path w="744219" h="338454">
                <a:moveTo>
                  <a:pt x="743711" y="0"/>
                </a:moveTo>
                <a:lnTo>
                  <a:pt x="0" y="0"/>
                </a:lnTo>
                <a:lnTo>
                  <a:pt x="0" y="338327"/>
                </a:lnTo>
                <a:lnTo>
                  <a:pt x="743711" y="338327"/>
                </a:lnTo>
                <a:lnTo>
                  <a:pt x="743711" y="0"/>
                </a:lnTo>
                <a:close/>
              </a:path>
            </a:pathLst>
          </a:custGeom>
          <a:solidFill>
            <a:srgbClr val="FFFFFF"/>
          </a:solidFill>
        </p:spPr>
        <p:txBody>
          <a:bodyPr wrap="square" lIns="0" tIns="0" rIns="0" bIns="0" rtlCol="0"/>
          <a:lstStyle/>
          <a:p>
            <a:endParaRPr/>
          </a:p>
        </p:txBody>
      </p:sp>
      <p:sp>
        <p:nvSpPr>
          <p:cNvPr id="28" name="object 28"/>
          <p:cNvSpPr/>
          <p:nvPr/>
        </p:nvSpPr>
        <p:spPr>
          <a:xfrm>
            <a:off x="10094976" y="5836920"/>
            <a:ext cx="1268095" cy="338455"/>
          </a:xfrm>
          <a:custGeom>
            <a:avLst/>
            <a:gdLst/>
            <a:ahLst/>
            <a:cxnLst/>
            <a:rect l="l" t="t" r="r" b="b"/>
            <a:pathLst>
              <a:path w="1268095" h="338454">
                <a:moveTo>
                  <a:pt x="1267968" y="0"/>
                </a:moveTo>
                <a:lnTo>
                  <a:pt x="0" y="0"/>
                </a:lnTo>
                <a:lnTo>
                  <a:pt x="0" y="338327"/>
                </a:lnTo>
                <a:lnTo>
                  <a:pt x="1267968" y="338327"/>
                </a:lnTo>
                <a:lnTo>
                  <a:pt x="1267968" y="0"/>
                </a:lnTo>
                <a:close/>
              </a:path>
            </a:pathLst>
          </a:custGeom>
          <a:solidFill>
            <a:srgbClr val="FFFFFF"/>
          </a:solidFill>
        </p:spPr>
        <p:txBody>
          <a:bodyPr wrap="square" lIns="0" tIns="0" rIns="0" bIns="0" rtlCol="0"/>
          <a:lstStyle/>
          <a:p>
            <a:endParaRPr/>
          </a:p>
        </p:txBody>
      </p:sp>
      <p:sp>
        <p:nvSpPr>
          <p:cNvPr id="33" name="TextBox 32">
            <a:extLst>
              <a:ext uri="{FF2B5EF4-FFF2-40B4-BE49-F238E27FC236}">
                <a16:creationId xmlns:a16="http://schemas.microsoft.com/office/drawing/2014/main" id="{FC822DCE-F039-46BB-A42E-1F12F315C37C}"/>
              </a:ext>
            </a:extLst>
          </p:cNvPr>
          <p:cNvSpPr txBox="1"/>
          <p:nvPr/>
        </p:nvSpPr>
        <p:spPr>
          <a:xfrm>
            <a:off x="732535" y="381000"/>
            <a:ext cx="8868665" cy="646331"/>
          </a:xfrm>
          <a:prstGeom prst="rect">
            <a:avLst/>
          </a:prstGeom>
          <a:noFill/>
        </p:spPr>
        <p:txBody>
          <a:bodyPr wrap="square" rtlCol="0">
            <a:spAutoFit/>
          </a:bodyPr>
          <a:lstStyle/>
          <a:p>
            <a:r>
              <a:rPr lang="en-US" sz="3600" dirty="0">
                <a:latin typeface="Segoe UI Light" panose="020B0502040204020203" pitchFamily="34" charset="0"/>
                <a:cs typeface="Segoe UI Light" panose="020B0502040204020203" pitchFamily="34" charset="0"/>
              </a:rPr>
              <a:t>Statistical Description of the Data </a:t>
            </a:r>
          </a:p>
        </p:txBody>
      </p:sp>
      <p:graphicFrame>
        <p:nvGraphicFramePr>
          <p:cNvPr id="36" name="Table 35">
            <a:extLst>
              <a:ext uri="{FF2B5EF4-FFF2-40B4-BE49-F238E27FC236}">
                <a16:creationId xmlns:a16="http://schemas.microsoft.com/office/drawing/2014/main" id="{0D30E9BC-F9B9-4A90-90AB-113EC2667B5A}"/>
              </a:ext>
            </a:extLst>
          </p:cNvPr>
          <p:cNvGraphicFramePr>
            <a:graphicFrameLocks noGrp="1"/>
          </p:cNvGraphicFramePr>
          <p:nvPr>
            <p:extLst>
              <p:ext uri="{D42A27DB-BD31-4B8C-83A1-F6EECF244321}">
                <p14:modId xmlns:p14="http://schemas.microsoft.com/office/powerpoint/2010/main" val="2688261324"/>
              </p:ext>
            </p:extLst>
          </p:nvPr>
        </p:nvGraphicFramePr>
        <p:xfrm>
          <a:off x="732535" y="1219200"/>
          <a:ext cx="10651746" cy="4956170"/>
        </p:xfrm>
        <a:graphic>
          <a:graphicData uri="http://schemas.openxmlformats.org/drawingml/2006/table">
            <a:tbl>
              <a:tblPr/>
              <a:tblGrid>
                <a:gridCol w="693266">
                  <a:extLst>
                    <a:ext uri="{9D8B030D-6E8A-4147-A177-3AD203B41FA5}">
                      <a16:colId xmlns:a16="http://schemas.microsoft.com/office/drawing/2014/main" val="2194763055"/>
                    </a:ext>
                  </a:extLst>
                </a:gridCol>
                <a:gridCol w="693266">
                  <a:extLst>
                    <a:ext uri="{9D8B030D-6E8A-4147-A177-3AD203B41FA5}">
                      <a16:colId xmlns:a16="http://schemas.microsoft.com/office/drawing/2014/main" val="4240754539"/>
                    </a:ext>
                  </a:extLst>
                </a:gridCol>
                <a:gridCol w="693266">
                  <a:extLst>
                    <a:ext uri="{9D8B030D-6E8A-4147-A177-3AD203B41FA5}">
                      <a16:colId xmlns:a16="http://schemas.microsoft.com/office/drawing/2014/main" val="232490661"/>
                    </a:ext>
                  </a:extLst>
                </a:gridCol>
                <a:gridCol w="693266">
                  <a:extLst>
                    <a:ext uri="{9D8B030D-6E8A-4147-A177-3AD203B41FA5}">
                      <a16:colId xmlns:a16="http://schemas.microsoft.com/office/drawing/2014/main" val="2727645486"/>
                    </a:ext>
                  </a:extLst>
                </a:gridCol>
                <a:gridCol w="953242">
                  <a:extLst>
                    <a:ext uri="{9D8B030D-6E8A-4147-A177-3AD203B41FA5}">
                      <a16:colId xmlns:a16="http://schemas.microsoft.com/office/drawing/2014/main" val="1251678924"/>
                    </a:ext>
                  </a:extLst>
                </a:gridCol>
                <a:gridCol w="808811">
                  <a:extLst>
                    <a:ext uri="{9D8B030D-6E8A-4147-A177-3AD203B41FA5}">
                      <a16:colId xmlns:a16="http://schemas.microsoft.com/office/drawing/2014/main" val="2865569423"/>
                    </a:ext>
                  </a:extLst>
                </a:gridCol>
                <a:gridCol w="1256545">
                  <a:extLst>
                    <a:ext uri="{9D8B030D-6E8A-4147-A177-3AD203B41FA5}">
                      <a16:colId xmlns:a16="http://schemas.microsoft.com/office/drawing/2014/main" val="2902043698"/>
                    </a:ext>
                  </a:extLst>
                </a:gridCol>
                <a:gridCol w="1270988">
                  <a:extLst>
                    <a:ext uri="{9D8B030D-6E8A-4147-A177-3AD203B41FA5}">
                      <a16:colId xmlns:a16="http://schemas.microsoft.com/office/drawing/2014/main" val="3314747283"/>
                    </a:ext>
                  </a:extLst>
                </a:gridCol>
                <a:gridCol w="1054342">
                  <a:extLst>
                    <a:ext uri="{9D8B030D-6E8A-4147-A177-3AD203B41FA5}">
                      <a16:colId xmlns:a16="http://schemas.microsoft.com/office/drawing/2014/main" val="2222096585"/>
                    </a:ext>
                  </a:extLst>
                </a:gridCol>
                <a:gridCol w="855751">
                  <a:extLst>
                    <a:ext uri="{9D8B030D-6E8A-4147-A177-3AD203B41FA5}">
                      <a16:colId xmlns:a16="http://schemas.microsoft.com/office/drawing/2014/main" val="310258035"/>
                    </a:ext>
                  </a:extLst>
                </a:gridCol>
                <a:gridCol w="812421">
                  <a:extLst>
                    <a:ext uri="{9D8B030D-6E8A-4147-A177-3AD203B41FA5}">
                      <a16:colId xmlns:a16="http://schemas.microsoft.com/office/drawing/2014/main" val="1846389929"/>
                    </a:ext>
                  </a:extLst>
                </a:gridCol>
                <a:gridCol w="866582">
                  <a:extLst>
                    <a:ext uri="{9D8B030D-6E8A-4147-A177-3AD203B41FA5}">
                      <a16:colId xmlns:a16="http://schemas.microsoft.com/office/drawing/2014/main" val="2168028372"/>
                    </a:ext>
                  </a:extLst>
                </a:gridCol>
              </a:tblGrid>
              <a:tr h="304569">
                <a:tc>
                  <a:txBody>
                    <a:bodyPr/>
                    <a:lstStyle/>
                    <a:p>
                      <a:pPr algn="ctr" fontAlgn="b"/>
                      <a:r>
                        <a:rPr lang="en-US" sz="1200" b="1" i="0" u="none" strike="noStrike">
                          <a:solidFill>
                            <a:srgbClr val="000000"/>
                          </a:solidFill>
                          <a:effectLst/>
                          <a:latin typeface="Calibri" panose="020F0502020204030204" pitchFamily="34" charset="0"/>
                        </a:rPr>
                        <a:t>Metric</a:t>
                      </a:r>
                    </a:p>
                  </a:txBody>
                  <a:tcPr marL="9525" marR="9525" marT="9525"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B4C6E7"/>
                    </a:solidFill>
                  </a:tcPr>
                </a:tc>
                <a:tc>
                  <a:txBody>
                    <a:bodyPr/>
                    <a:lstStyle/>
                    <a:p>
                      <a:pPr algn="ctr" fontAlgn="b"/>
                      <a:r>
                        <a:rPr lang="en-US" sz="1200" b="1" i="0" u="none" strike="noStrike">
                          <a:solidFill>
                            <a:srgbClr val="000000"/>
                          </a:solidFill>
                          <a:effectLst/>
                          <a:latin typeface="Calibri" panose="020F0502020204030204" pitchFamily="34" charset="0"/>
                        </a:rPr>
                        <a:t>age</a:t>
                      </a:r>
                    </a:p>
                  </a:txBody>
                  <a:tcPr marL="9525" marR="9525" marT="9525" marB="0" anchor="b">
                    <a:lnL w="635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B4C6E7"/>
                    </a:solidFill>
                  </a:tcPr>
                </a:tc>
                <a:tc>
                  <a:txBody>
                    <a:bodyPr/>
                    <a:lstStyle/>
                    <a:p>
                      <a:pPr algn="ctr" fontAlgn="b"/>
                      <a:r>
                        <a:rPr lang="en-US" sz="1200" b="1" i="0" u="none" strike="noStrike">
                          <a:solidFill>
                            <a:srgbClr val="000000"/>
                          </a:solidFill>
                          <a:effectLst/>
                          <a:latin typeface="Calibri" panose="020F0502020204030204" pitchFamily="34" charset="0"/>
                        </a:rPr>
                        <a:t>sex</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solidFill>
                      <a:srgbClr val="B4C6E7"/>
                    </a:solidFill>
                  </a:tcPr>
                </a:tc>
                <a:tc>
                  <a:txBody>
                    <a:bodyPr/>
                    <a:lstStyle/>
                    <a:p>
                      <a:pPr algn="ctr" fontAlgn="b"/>
                      <a:r>
                        <a:rPr lang="en-US" sz="1200" b="1" i="0" u="none" strike="noStrike">
                          <a:solidFill>
                            <a:srgbClr val="000000"/>
                          </a:solidFill>
                          <a:effectLst/>
                          <a:latin typeface="Calibri" panose="020F0502020204030204" pitchFamily="34" charset="0"/>
                        </a:rPr>
                        <a:t>plan</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solidFill>
                      <a:srgbClr val="B4C6E7"/>
                    </a:solidFill>
                  </a:tcPr>
                </a:tc>
                <a:tc>
                  <a:txBody>
                    <a:bodyPr/>
                    <a:lstStyle/>
                    <a:p>
                      <a:pPr algn="ctr" fontAlgn="b"/>
                      <a:r>
                        <a:rPr lang="en-US" sz="1200" b="1" i="0" u="none" strike="noStrike">
                          <a:solidFill>
                            <a:srgbClr val="000000"/>
                          </a:solidFill>
                          <a:effectLst/>
                          <a:latin typeface="Calibri" panose="020F0502020204030204" pitchFamily="34" charset="0"/>
                        </a:rPr>
                        <a:t>company</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solidFill>
                      <a:srgbClr val="B4C6E7"/>
                    </a:solidFill>
                  </a:tcPr>
                </a:tc>
                <a:tc>
                  <a:txBody>
                    <a:bodyPr/>
                    <a:lstStyle/>
                    <a:p>
                      <a:pPr algn="ctr" fontAlgn="b"/>
                      <a:r>
                        <a:rPr lang="en-US" sz="1200" b="1" i="0" u="none" strike="noStrike">
                          <a:solidFill>
                            <a:srgbClr val="000000"/>
                          </a:solidFill>
                          <a:effectLst/>
                          <a:latin typeface="Calibri" panose="020F0502020204030204" pitchFamily="34" charset="0"/>
                        </a:rPr>
                        <a:t>provider</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solidFill>
                      <a:srgbClr val="B4C6E7"/>
                    </a:solidFill>
                  </a:tcPr>
                </a:tc>
                <a:tc>
                  <a:txBody>
                    <a:bodyPr/>
                    <a:lstStyle/>
                    <a:p>
                      <a:pPr algn="ctr" fontAlgn="b"/>
                      <a:r>
                        <a:rPr lang="en-US" sz="1200" b="1" i="0" u="none" strike="noStrike">
                          <a:solidFill>
                            <a:srgbClr val="000000"/>
                          </a:solidFill>
                          <a:effectLst/>
                          <a:latin typeface="Calibri" panose="020F0502020204030204" pitchFamily="34" charset="0"/>
                        </a:rPr>
                        <a:t>pxt_enc_date</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solidFill>
                      <a:srgbClr val="B4C6E7"/>
                    </a:solidFill>
                  </a:tcPr>
                </a:tc>
                <a:tc>
                  <a:txBody>
                    <a:bodyPr/>
                    <a:lstStyle/>
                    <a:p>
                      <a:pPr algn="ctr" fontAlgn="b"/>
                      <a:r>
                        <a:rPr lang="en-US" sz="1200" b="1" i="0" u="none" strike="noStrike">
                          <a:solidFill>
                            <a:srgbClr val="000000"/>
                          </a:solidFill>
                          <a:effectLst/>
                          <a:latin typeface="Calibri" panose="020F0502020204030204" pitchFamily="34" charset="0"/>
                        </a:rPr>
                        <a:t>claim_sub_date</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solidFill>
                      <a:srgbClr val="B4C6E7"/>
                    </a:solidFill>
                  </a:tcPr>
                </a:tc>
                <a:tc>
                  <a:txBody>
                    <a:bodyPr/>
                    <a:lstStyle/>
                    <a:p>
                      <a:pPr algn="ctr" fontAlgn="b"/>
                      <a:r>
                        <a:rPr lang="en-US" sz="1200" b="1" i="0" u="none" strike="noStrike">
                          <a:solidFill>
                            <a:srgbClr val="000000"/>
                          </a:solidFill>
                          <a:effectLst/>
                          <a:latin typeface="Calibri" panose="020F0502020204030204" pitchFamily="34" charset="0"/>
                        </a:rPr>
                        <a:t>paymt_date</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solidFill>
                      <a:srgbClr val="B4C6E7"/>
                    </a:solidFill>
                  </a:tcPr>
                </a:tc>
                <a:tc>
                  <a:txBody>
                    <a:bodyPr/>
                    <a:lstStyle/>
                    <a:p>
                      <a:pPr algn="ctr" fontAlgn="b"/>
                      <a:r>
                        <a:rPr lang="en-US" sz="1200" b="1" i="0" u="none" strike="noStrike">
                          <a:solidFill>
                            <a:srgbClr val="000000"/>
                          </a:solidFill>
                          <a:effectLst/>
                          <a:latin typeface="Calibri" panose="020F0502020204030204" pitchFamily="34" charset="0"/>
                        </a:rPr>
                        <a:t>serv_type</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solidFill>
                      <a:srgbClr val="B4C6E7"/>
                    </a:solidFill>
                  </a:tcPr>
                </a:tc>
                <a:tc>
                  <a:txBody>
                    <a:bodyPr/>
                    <a:lstStyle/>
                    <a:p>
                      <a:pPr algn="ctr" fontAlgn="b"/>
                      <a:r>
                        <a:rPr lang="en-US" sz="1200" b="1" i="0" u="none" strike="noStrike">
                          <a:solidFill>
                            <a:srgbClr val="000000"/>
                          </a:solidFill>
                          <a:effectLst/>
                          <a:latin typeface="Calibri" panose="020F0502020204030204" pitchFamily="34" charset="0"/>
                        </a:rPr>
                        <a:t>diagnosis</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solidFill>
                      <a:srgbClr val="B4C6E7"/>
                    </a:solidFill>
                  </a:tcPr>
                </a:tc>
                <a:tc>
                  <a:txBody>
                    <a:bodyPr/>
                    <a:lstStyle/>
                    <a:p>
                      <a:pPr algn="ctr" fontAlgn="b"/>
                      <a:r>
                        <a:rPr lang="en-US" sz="1200" b="1" i="0" u="none" strike="noStrike">
                          <a:solidFill>
                            <a:srgbClr val="000000"/>
                          </a:solidFill>
                          <a:effectLst/>
                          <a:latin typeface="Calibri" panose="020F0502020204030204" pitchFamily="34" charset="0"/>
                        </a:rPr>
                        <a:t>total_price</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solidFill>
                      <a:srgbClr val="B4C6E7"/>
                    </a:solidFill>
                  </a:tcPr>
                </a:tc>
                <a:extLst>
                  <a:ext uri="{0D108BD9-81ED-4DB2-BD59-A6C34878D82A}">
                    <a16:rowId xmlns:a16="http://schemas.microsoft.com/office/drawing/2014/main" val="3907940379"/>
                  </a:ext>
                </a:extLst>
              </a:tr>
              <a:tr h="290725">
                <a:tc>
                  <a:txBody>
                    <a:bodyPr/>
                    <a:lstStyle/>
                    <a:p>
                      <a:pPr algn="ctr" fontAlgn="b"/>
                      <a:r>
                        <a:rPr lang="en-US" sz="1200" b="1"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72947553"/>
                  </a:ext>
                </a:extLst>
              </a:tr>
              <a:tr h="290725">
                <a:tc>
                  <a:txBody>
                    <a:bodyPr/>
                    <a:lstStyle/>
                    <a:p>
                      <a:pPr algn="ctr" fontAlgn="b"/>
                      <a:r>
                        <a:rPr lang="en-US" sz="1200" b="1" i="0" u="none" strike="noStrike">
                          <a:solidFill>
                            <a:srgbClr val="000000"/>
                          </a:solidFill>
                          <a:effectLst/>
                          <a:latin typeface="Calibri" panose="020F0502020204030204" pitchFamily="34" charset="0"/>
                        </a:rPr>
                        <a:t>unique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302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407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288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133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3622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66402542"/>
                  </a:ext>
                </a:extLst>
              </a:tr>
              <a:tr h="1162901">
                <a:tc>
                  <a:txBody>
                    <a:bodyPr/>
                    <a:lstStyle/>
                    <a:p>
                      <a:pPr algn="ctr" fontAlgn="b"/>
                      <a:r>
                        <a:rPr lang="en-US" sz="1200" b="1" i="0" u="none" strike="noStrike">
                          <a:solidFill>
                            <a:srgbClr val="000000"/>
                          </a:solidFill>
                          <a:effectLst/>
                          <a:latin typeface="Calibri" panose="020F0502020204030204" pitchFamily="34" charset="0"/>
                        </a:rPr>
                        <a:t>top</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RED Family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CORPORATE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IGWE HOSPITAL NIG. LTD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08-10-98 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06-12-98 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11-12-98 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Outpatient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MALARIA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72408718"/>
                  </a:ext>
                </a:extLst>
              </a:tr>
              <a:tr h="290725">
                <a:tc>
                  <a:txBody>
                    <a:bodyPr/>
                    <a:lstStyle/>
                    <a:p>
                      <a:pPr algn="ctr" fontAlgn="b"/>
                      <a:r>
                        <a:rPr lang="en-US" sz="1200" b="1" i="0" u="none" strike="noStrike">
                          <a:solidFill>
                            <a:srgbClr val="000000"/>
                          </a:solidFill>
                          <a:effectLst/>
                          <a:latin typeface="Calibri" panose="020F0502020204030204" pitchFamily="34" charset="0"/>
                        </a:rPr>
                        <a:t>freq</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2773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1469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2693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175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42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73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166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4662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141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70389173"/>
                  </a:ext>
                </a:extLst>
              </a:tr>
              <a:tr h="290725">
                <a:tc>
                  <a:txBody>
                    <a:bodyPr/>
                    <a:lstStyle/>
                    <a:p>
                      <a:pPr algn="ctr" fontAlgn="b"/>
                      <a:r>
                        <a:rPr lang="en-US" sz="1200" b="1" i="0" u="none" strike="noStrike">
                          <a:solidFill>
                            <a:srgbClr val="000000"/>
                          </a:solidFill>
                          <a:effectLst/>
                          <a:latin typeface="Calibri" panose="020F0502020204030204" pitchFamily="34" charset="0"/>
                        </a:rPr>
                        <a:t>first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18-02-97 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28-11-97 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02-01-98 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30823739"/>
                  </a:ext>
                </a:extLst>
              </a:tr>
              <a:tr h="290725">
                <a:tc>
                  <a:txBody>
                    <a:bodyPr/>
                    <a:lstStyle/>
                    <a:p>
                      <a:pPr algn="ctr" fontAlgn="b"/>
                      <a:r>
                        <a:rPr lang="en-US" sz="1200" b="1" i="0" u="none" strike="noStrike">
                          <a:solidFill>
                            <a:srgbClr val="000000"/>
                          </a:solidFill>
                          <a:effectLst/>
                          <a:latin typeface="Calibri" panose="020F0502020204030204" pitchFamily="34" charset="0"/>
                        </a:rPr>
                        <a:t>last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27-02-99 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27-02-99 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27-02-99 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16577682"/>
                  </a:ext>
                </a:extLst>
              </a:tr>
              <a:tr h="290725">
                <a:tc>
                  <a:txBody>
                    <a:bodyPr/>
                    <a:lstStyle/>
                    <a:p>
                      <a:pPr algn="ctr" fontAlgn="b"/>
                      <a:r>
                        <a:rPr lang="en-US" sz="1200" b="1" i="0" u="none" strike="noStrike">
                          <a:solidFill>
                            <a:srgbClr val="000000"/>
                          </a:solidFill>
                          <a:effectLst/>
                          <a:latin typeface="Calibri" panose="020F0502020204030204" pitchFamily="34" charset="0"/>
                        </a:rPr>
                        <a:t>mean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30.4604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9588.5752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9399477"/>
                  </a:ext>
                </a:extLst>
              </a:tr>
              <a:tr h="290725">
                <a:tc>
                  <a:txBody>
                    <a:bodyPr/>
                    <a:lstStyle/>
                    <a:p>
                      <a:pPr algn="ctr" fontAlgn="b"/>
                      <a:r>
                        <a:rPr lang="en-US" sz="1200" b="1" i="0" u="none" strike="noStrike">
                          <a:solidFill>
                            <a:srgbClr val="000000"/>
                          </a:solidFill>
                          <a:effectLst/>
                          <a:latin typeface="Calibri" panose="020F0502020204030204" pitchFamily="34" charset="0"/>
                        </a:rPr>
                        <a:t>std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15.1434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17933.369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84181300"/>
                  </a:ext>
                </a:extLst>
              </a:tr>
              <a:tr h="290725">
                <a:tc>
                  <a:txBody>
                    <a:bodyPr/>
                    <a:lstStyle/>
                    <a:p>
                      <a:pPr algn="ctr" fontAlgn="b"/>
                      <a:r>
                        <a:rPr lang="en-US" sz="1200" b="1" i="0" u="none" strike="noStrike">
                          <a:solidFill>
                            <a:srgbClr val="000000"/>
                          </a:solidFill>
                          <a:effectLst/>
                          <a:latin typeface="Calibri" panose="020F0502020204030204" pitchFamily="34" charset="0"/>
                        </a:rPr>
                        <a:t>min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90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90379007"/>
                  </a:ext>
                </a:extLst>
              </a:tr>
              <a:tr h="290725">
                <a:tc>
                  <a:txBody>
                    <a:bodyPr/>
                    <a:lstStyle/>
                    <a:p>
                      <a:pPr algn="ctr" fontAlgn="b"/>
                      <a:r>
                        <a:rPr lang="en-US" sz="1200" b="1" i="0" u="none" strike="noStrike">
                          <a:solidFill>
                            <a:srgbClr val="000000"/>
                          </a:solidFill>
                          <a:effectLst/>
                          <a:latin typeface="Calibri" panose="020F0502020204030204" pitchFamily="34" charset="0"/>
                        </a:rPr>
                        <a:t>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26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3215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09209505"/>
                  </a:ext>
                </a:extLst>
              </a:tr>
              <a:tr h="290725">
                <a:tc>
                  <a:txBody>
                    <a:bodyPr/>
                    <a:lstStyle/>
                    <a:p>
                      <a:pPr algn="ctr" fontAlgn="b"/>
                      <a:r>
                        <a:rPr lang="en-US" sz="1200" b="1" i="0" u="none" strike="noStrike">
                          <a:solidFill>
                            <a:srgbClr val="000000"/>
                          </a:solidFill>
                          <a:effectLst/>
                          <a:latin typeface="Calibri" panose="020F0502020204030204" pitchFamily="34" charset="0"/>
                        </a:rPr>
                        <a:t>50%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32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5279.2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03089547"/>
                  </a:ext>
                </a:extLst>
              </a:tr>
              <a:tr h="290725">
                <a:tc>
                  <a:txBody>
                    <a:bodyPr/>
                    <a:lstStyle/>
                    <a:p>
                      <a:pPr algn="ctr" fontAlgn="b"/>
                      <a:r>
                        <a:rPr lang="en-US" sz="1200" b="1" i="0" u="none" strike="noStrike">
                          <a:solidFill>
                            <a:srgbClr val="000000"/>
                          </a:solidFill>
                          <a:effectLst/>
                          <a:latin typeface="Calibri" panose="020F0502020204030204" pitchFamily="34" charset="0"/>
                        </a:rPr>
                        <a:t>75%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38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9630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8759957"/>
                  </a:ext>
                </a:extLst>
              </a:tr>
              <a:tr h="290725">
                <a:tc>
                  <a:txBody>
                    <a:bodyPr/>
                    <a:lstStyle/>
                    <a:p>
                      <a:pPr algn="ctr" fontAlgn="b"/>
                      <a:r>
                        <a:rPr lang="en-US" sz="1200" b="1" i="0" u="none" strike="noStrike">
                          <a:solidFill>
                            <a:srgbClr val="000000"/>
                          </a:solidFill>
                          <a:effectLst/>
                          <a:latin typeface="Calibri" panose="020F0502020204030204" pitchFamily="34" charset="0"/>
                        </a:rPr>
                        <a:t>max</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en-US" sz="1200" b="0" i="0" u="none" strike="noStrike">
                          <a:solidFill>
                            <a:srgbClr val="000000"/>
                          </a:solidFill>
                          <a:effectLst/>
                          <a:latin typeface="Calibri" panose="020F0502020204030204" pitchFamily="34" charset="0"/>
                        </a:rPr>
                        <a:t>134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NaN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000000"/>
                          </a:solidFill>
                          <a:effectLst/>
                          <a:latin typeface="Calibri" panose="020F0502020204030204" pitchFamily="34" charset="0"/>
                        </a:rPr>
                        <a:t>400000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1395044"/>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 name="object 26"/>
          <p:cNvSpPr/>
          <p:nvPr/>
        </p:nvSpPr>
        <p:spPr>
          <a:xfrm>
            <a:off x="807719" y="5836920"/>
            <a:ext cx="744220" cy="338455"/>
          </a:xfrm>
          <a:custGeom>
            <a:avLst/>
            <a:gdLst/>
            <a:ahLst/>
            <a:cxnLst/>
            <a:rect l="l" t="t" r="r" b="b"/>
            <a:pathLst>
              <a:path w="744219" h="338454">
                <a:moveTo>
                  <a:pt x="743711" y="0"/>
                </a:moveTo>
                <a:lnTo>
                  <a:pt x="0" y="0"/>
                </a:lnTo>
                <a:lnTo>
                  <a:pt x="0" y="338327"/>
                </a:lnTo>
                <a:lnTo>
                  <a:pt x="743711" y="338327"/>
                </a:lnTo>
                <a:lnTo>
                  <a:pt x="743711" y="0"/>
                </a:lnTo>
                <a:close/>
              </a:path>
            </a:pathLst>
          </a:custGeom>
          <a:solidFill>
            <a:srgbClr val="FFFFFF"/>
          </a:solidFill>
        </p:spPr>
        <p:txBody>
          <a:bodyPr wrap="square" lIns="0" tIns="0" rIns="0" bIns="0" rtlCol="0"/>
          <a:lstStyle/>
          <a:p>
            <a:endParaRPr/>
          </a:p>
        </p:txBody>
      </p:sp>
      <p:sp>
        <p:nvSpPr>
          <p:cNvPr id="28" name="object 28"/>
          <p:cNvSpPr/>
          <p:nvPr/>
        </p:nvSpPr>
        <p:spPr>
          <a:xfrm>
            <a:off x="10094976" y="5836920"/>
            <a:ext cx="1268095" cy="338455"/>
          </a:xfrm>
          <a:custGeom>
            <a:avLst/>
            <a:gdLst/>
            <a:ahLst/>
            <a:cxnLst/>
            <a:rect l="l" t="t" r="r" b="b"/>
            <a:pathLst>
              <a:path w="1268095" h="338454">
                <a:moveTo>
                  <a:pt x="1267968" y="0"/>
                </a:moveTo>
                <a:lnTo>
                  <a:pt x="0" y="0"/>
                </a:lnTo>
                <a:lnTo>
                  <a:pt x="0" y="338327"/>
                </a:lnTo>
                <a:lnTo>
                  <a:pt x="1267968" y="338327"/>
                </a:lnTo>
                <a:lnTo>
                  <a:pt x="1267968" y="0"/>
                </a:lnTo>
                <a:close/>
              </a:path>
            </a:pathLst>
          </a:custGeom>
          <a:solidFill>
            <a:srgbClr val="FFFFFF"/>
          </a:solidFill>
        </p:spPr>
        <p:txBody>
          <a:bodyPr wrap="square" lIns="0" tIns="0" rIns="0" bIns="0" rtlCol="0"/>
          <a:lstStyle/>
          <a:p>
            <a:endParaRPr/>
          </a:p>
        </p:txBody>
      </p:sp>
      <p:sp>
        <p:nvSpPr>
          <p:cNvPr id="33" name="TextBox 32">
            <a:extLst>
              <a:ext uri="{FF2B5EF4-FFF2-40B4-BE49-F238E27FC236}">
                <a16:creationId xmlns:a16="http://schemas.microsoft.com/office/drawing/2014/main" id="{FC822DCE-F039-46BB-A42E-1F12F315C37C}"/>
              </a:ext>
            </a:extLst>
          </p:cNvPr>
          <p:cNvSpPr txBox="1"/>
          <p:nvPr/>
        </p:nvSpPr>
        <p:spPr>
          <a:xfrm>
            <a:off x="732535" y="381000"/>
            <a:ext cx="8868665" cy="646331"/>
          </a:xfrm>
          <a:prstGeom prst="rect">
            <a:avLst/>
          </a:prstGeom>
          <a:noFill/>
        </p:spPr>
        <p:txBody>
          <a:bodyPr wrap="square" rtlCol="0">
            <a:spAutoFit/>
          </a:bodyPr>
          <a:lstStyle/>
          <a:p>
            <a:r>
              <a:rPr lang="en-US" sz="3600" dirty="0">
                <a:latin typeface="Segoe UI Light" panose="020B0502040204020203" pitchFamily="34" charset="0"/>
                <a:cs typeface="Segoe UI Light" panose="020B0502040204020203" pitchFamily="34" charset="0"/>
              </a:rPr>
              <a:t>Training and Fitting the model </a:t>
            </a:r>
          </a:p>
        </p:txBody>
      </p:sp>
      <p:pic>
        <p:nvPicPr>
          <p:cNvPr id="2" name="Picture 1">
            <a:extLst>
              <a:ext uri="{FF2B5EF4-FFF2-40B4-BE49-F238E27FC236}">
                <a16:creationId xmlns:a16="http://schemas.microsoft.com/office/drawing/2014/main" id="{9919D83D-EB9A-407D-A95C-945EB003835F}"/>
              </a:ext>
            </a:extLst>
          </p:cNvPr>
          <p:cNvPicPr>
            <a:picLocks noChangeAspect="1"/>
          </p:cNvPicPr>
          <p:nvPr/>
        </p:nvPicPr>
        <p:blipFill>
          <a:blip r:embed="rId2"/>
          <a:stretch>
            <a:fillRect/>
          </a:stretch>
        </p:blipFill>
        <p:spPr>
          <a:xfrm>
            <a:off x="7648903" y="3649693"/>
            <a:ext cx="4271962" cy="2827307"/>
          </a:xfrm>
          <a:prstGeom prst="rect">
            <a:avLst/>
          </a:prstGeom>
        </p:spPr>
      </p:pic>
      <p:pic>
        <p:nvPicPr>
          <p:cNvPr id="3" name="Picture 2">
            <a:extLst>
              <a:ext uri="{FF2B5EF4-FFF2-40B4-BE49-F238E27FC236}">
                <a16:creationId xmlns:a16="http://schemas.microsoft.com/office/drawing/2014/main" id="{AECFB4E5-6DB0-4D4A-809B-1936A732A38F}"/>
              </a:ext>
            </a:extLst>
          </p:cNvPr>
          <p:cNvPicPr>
            <a:picLocks noChangeAspect="1"/>
          </p:cNvPicPr>
          <p:nvPr/>
        </p:nvPicPr>
        <p:blipFill>
          <a:blip r:embed="rId3"/>
          <a:stretch>
            <a:fillRect/>
          </a:stretch>
        </p:blipFill>
        <p:spPr>
          <a:xfrm>
            <a:off x="271135" y="1251298"/>
            <a:ext cx="7648575" cy="4857750"/>
          </a:xfrm>
          <a:prstGeom prst="rect">
            <a:avLst/>
          </a:prstGeom>
        </p:spPr>
      </p:pic>
      <p:sp>
        <p:nvSpPr>
          <p:cNvPr id="4" name="TextBox 3">
            <a:extLst>
              <a:ext uri="{FF2B5EF4-FFF2-40B4-BE49-F238E27FC236}">
                <a16:creationId xmlns:a16="http://schemas.microsoft.com/office/drawing/2014/main" id="{41C444BC-F1E8-426E-8F31-B138920B548F}"/>
              </a:ext>
            </a:extLst>
          </p:cNvPr>
          <p:cNvSpPr txBox="1"/>
          <p:nvPr/>
        </p:nvSpPr>
        <p:spPr>
          <a:xfrm>
            <a:off x="8182264" y="1892087"/>
            <a:ext cx="3247735" cy="1600438"/>
          </a:xfrm>
          <a:prstGeom prst="rect">
            <a:avLst/>
          </a:prstGeom>
          <a:noFill/>
        </p:spPr>
        <p:txBody>
          <a:bodyPr wrap="square" rtlCol="0">
            <a:spAutoFit/>
          </a:bodyPr>
          <a:lstStyle/>
          <a:p>
            <a:r>
              <a:rPr lang="en-US" sz="1400" dirty="0">
                <a:latin typeface="Segoe UI Light" panose="020B0502040204020203" pitchFamily="34" charset="0"/>
                <a:cs typeface="Segoe UI Light" panose="020B0502040204020203" pitchFamily="34" charset="0"/>
              </a:rPr>
              <a:t>Display showing a plot of two clusters feature, with clear distinction of clusters by color</a:t>
            </a:r>
          </a:p>
          <a:p>
            <a:endParaRPr lang="en-US" sz="1400" dirty="0">
              <a:latin typeface="Segoe UI Light" panose="020B0502040204020203" pitchFamily="34" charset="0"/>
              <a:cs typeface="Segoe UI Light" panose="020B0502040204020203" pitchFamily="34" charset="0"/>
            </a:endParaRPr>
          </a:p>
          <a:p>
            <a:r>
              <a:rPr lang="en-US" sz="1400" dirty="0">
                <a:latin typeface="Segoe UI Light" panose="020B0502040204020203" pitchFamily="34" charset="0"/>
                <a:cs typeface="Segoe UI Light" panose="020B0502040204020203" pitchFamily="34" charset="0"/>
              </a:rPr>
              <a:t>The Elbow method confirms that 3 clusters are optimal for grouping the dataset</a:t>
            </a:r>
          </a:p>
        </p:txBody>
      </p:sp>
    </p:spTree>
    <p:extLst>
      <p:ext uri="{BB962C8B-B14F-4D97-AF65-F5344CB8AC3E}">
        <p14:creationId xmlns:p14="http://schemas.microsoft.com/office/powerpoint/2010/main" val="1404877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 name="object 26"/>
          <p:cNvSpPr/>
          <p:nvPr/>
        </p:nvSpPr>
        <p:spPr>
          <a:xfrm>
            <a:off x="807719" y="5836920"/>
            <a:ext cx="744220" cy="338455"/>
          </a:xfrm>
          <a:custGeom>
            <a:avLst/>
            <a:gdLst/>
            <a:ahLst/>
            <a:cxnLst/>
            <a:rect l="l" t="t" r="r" b="b"/>
            <a:pathLst>
              <a:path w="744219" h="338454">
                <a:moveTo>
                  <a:pt x="743711" y="0"/>
                </a:moveTo>
                <a:lnTo>
                  <a:pt x="0" y="0"/>
                </a:lnTo>
                <a:lnTo>
                  <a:pt x="0" y="338327"/>
                </a:lnTo>
                <a:lnTo>
                  <a:pt x="743711" y="338327"/>
                </a:lnTo>
                <a:lnTo>
                  <a:pt x="743711" y="0"/>
                </a:lnTo>
                <a:close/>
              </a:path>
            </a:pathLst>
          </a:custGeom>
          <a:solidFill>
            <a:srgbClr val="FFFFFF"/>
          </a:solidFill>
        </p:spPr>
        <p:txBody>
          <a:bodyPr wrap="square" lIns="0" tIns="0" rIns="0" bIns="0" rtlCol="0"/>
          <a:lstStyle/>
          <a:p>
            <a:endParaRPr/>
          </a:p>
        </p:txBody>
      </p:sp>
      <p:sp>
        <p:nvSpPr>
          <p:cNvPr id="28" name="object 28"/>
          <p:cNvSpPr/>
          <p:nvPr/>
        </p:nvSpPr>
        <p:spPr>
          <a:xfrm>
            <a:off x="10094976" y="5836920"/>
            <a:ext cx="1268095" cy="338455"/>
          </a:xfrm>
          <a:custGeom>
            <a:avLst/>
            <a:gdLst/>
            <a:ahLst/>
            <a:cxnLst/>
            <a:rect l="l" t="t" r="r" b="b"/>
            <a:pathLst>
              <a:path w="1268095" h="338454">
                <a:moveTo>
                  <a:pt x="1267968" y="0"/>
                </a:moveTo>
                <a:lnTo>
                  <a:pt x="0" y="0"/>
                </a:lnTo>
                <a:lnTo>
                  <a:pt x="0" y="338327"/>
                </a:lnTo>
                <a:lnTo>
                  <a:pt x="1267968" y="338327"/>
                </a:lnTo>
                <a:lnTo>
                  <a:pt x="1267968" y="0"/>
                </a:lnTo>
                <a:close/>
              </a:path>
            </a:pathLst>
          </a:custGeom>
          <a:solidFill>
            <a:srgbClr val="FFFFFF"/>
          </a:solidFill>
        </p:spPr>
        <p:txBody>
          <a:bodyPr wrap="square" lIns="0" tIns="0" rIns="0" bIns="0" rtlCol="0"/>
          <a:lstStyle/>
          <a:p>
            <a:endParaRPr/>
          </a:p>
        </p:txBody>
      </p:sp>
      <p:sp>
        <p:nvSpPr>
          <p:cNvPr id="33" name="TextBox 32">
            <a:extLst>
              <a:ext uri="{FF2B5EF4-FFF2-40B4-BE49-F238E27FC236}">
                <a16:creationId xmlns:a16="http://schemas.microsoft.com/office/drawing/2014/main" id="{FC822DCE-F039-46BB-A42E-1F12F315C37C}"/>
              </a:ext>
            </a:extLst>
          </p:cNvPr>
          <p:cNvSpPr txBox="1"/>
          <p:nvPr/>
        </p:nvSpPr>
        <p:spPr>
          <a:xfrm>
            <a:off x="732535" y="354875"/>
            <a:ext cx="8868665" cy="646331"/>
          </a:xfrm>
          <a:prstGeom prst="rect">
            <a:avLst/>
          </a:prstGeom>
          <a:noFill/>
        </p:spPr>
        <p:txBody>
          <a:bodyPr wrap="square" rtlCol="0">
            <a:spAutoFit/>
          </a:bodyPr>
          <a:lstStyle/>
          <a:p>
            <a:r>
              <a:rPr lang="en-US" sz="3600" dirty="0">
                <a:latin typeface="Segoe UI Light" panose="020B0502040204020203" pitchFamily="34" charset="0"/>
                <a:cs typeface="Segoe UI Light" panose="020B0502040204020203" pitchFamily="34" charset="0"/>
              </a:rPr>
              <a:t>Description of Clusters</a:t>
            </a:r>
          </a:p>
        </p:txBody>
      </p:sp>
      <p:sp>
        <p:nvSpPr>
          <p:cNvPr id="4" name="TextBox 3">
            <a:extLst>
              <a:ext uri="{FF2B5EF4-FFF2-40B4-BE49-F238E27FC236}">
                <a16:creationId xmlns:a16="http://schemas.microsoft.com/office/drawing/2014/main" id="{41C444BC-F1E8-426E-8F31-B138920B548F}"/>
              </a:ext>
            </a:extLst>
          </p:cNvPr>
          <p:cNvSpPr txBox="1"/>
          <p:nvPr/>
        </p:nvSpPr>
        <p:spPr>
          <a:xfrm>
            <a:off x="457200" y="1371600"/>
            <a:ext cx="7391400" cy="5401479"/>
          </a:xfrm>
          <a:prstGeom prst="rect">
            <a:avLst/>
          </a:prstGeom>
          <a:noFill/>
        </p:spPr>
        <p:txBody>
          <a:bodyPr wrap="square" rtlCol="0">
            <a:spAutoFit/>
          </a:bodyPr>
          <a:lstStyle/>
          <a:p>
            <a:pPr marL="285750" indent="-285750">
              <a:buFont typeface="Arial" panose="020B0604020202020204" pitchFamily="34" charset="0"/>
              <a:buChar char="•"/>
            </a:pPr>
            <a:r>
              <a:rPr lang="en-US" sz="1500" dirty="0">
                <a:latin typeface="Segoe UI Light" panose="020B0502040204020203" pitchFamily="34" charset="0"/>
                <a:cs typeface="Segoe UI Light" panose="020B0502040204020203" pitchFamily="34" charset="0"/>
              </a:rPr>
              <a:t>Mean age of each group is between 28 to 30 years </a:t>
            </a:r>
          </a:p>
          <a:p>
            <a:pPr marL="285750" indent="-285750">
              <a:buFont typeface="Arial" panose="020B0604020202020204" pitchFamily="34" charset="0"/>
              <a:buChar char="•"/>
            </a:pPr>
            <a:endParaRPr lang="en-US" sz="15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1500" dirty="0">
                <a:latin typeface="Segoe UI Light" panose="020B0502040204020203" pitchFamily="34" charset="0"/>
                <a:cs typeface="Segoe UI Light" panose="020B0502040204020203" pitchFamily="34" charset="0"/>
              </a:rPr>
              <a:t>Group1 have claimed an average of N35,000 in health insurance compared to Groups 2 and 3 which are both less than N10,000 each</a:t>
            </a:r>
          </a:p>
          <a:p>
            <a:pPr marL="285750" indent="-285750">
              <a:buFont typeface="Arial" panose="020B0604020202020204" pitchFamily="34" charset="0"/>
              <a:buChar char="•"/>
            </a:pPr>
            <a:endParaRPr lang="en-US" sz="15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1500" dirty="0">
                <a:latin typeface="Segoe UI Light" panose="020B0502040204020203" pitchFamily="34" charset="0"/>
                <a:cs typeface="Segoe UI Light" panose="020B0502040204020203" pitchFamily="34" charset="0"/>
              </a:rPr>
              <a:t>Reliance paid a total of N11.5million, N19million and N17.4million to groups 1,2 and 3 respectively</a:t>
            </a:r>
          </a:p>
          <a:p>
            <a:pPr marL="285750" indent="-285750">
              <a:buFont typeface="Arial" panose="020B0604020202020204" pitchFamily="34" charset="0"/>
              <a:buChar char="•"/>
            </a:pPr>
            <a:endParaRPr lang="en-US" sz="15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1500" dirty="0">
                <a:latin typeface="Segoe UI Light" panose="020B0502040204020203" pitchFamily="34" charset="0"/>
                <a:cs typeface="Segoe UI Light" panose="020B0502040204020203" pitchFamily="34" charset="0"/>
              </a:rPr>
              <a:t>In all three groups, the ‘RED Family’ health insurance plan seem to be the most common plan used by members</a:t>
            </a:r>
          </a:p>
          <a:p>
            <a:pPr marL="285750" indent="-285750">
              <a:buFont typeface="Arial" panose="020B0604020202020204" pitchFamily="34" charset="0"/>
              <a:buChar char="•"/>
            </a:pPr>
            <a:endParaRPr lang="en-US" sz="15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1500" dirty="0">
                <a:latin typeface="Segoe UI Light" panose="020B0502040204020203" pitchFamily="34" charset="0"/>
                <a:cs typeface="Segoe UI Light" panose="020B0502040204020203" pitchFamily="34" charset="0"/>
              </a:rPr>
              <a:t>Group1 members are mostly Inpatient cases compared to Group 2 and 3</a:t>
            </a:r>
          </a:p>
          <a:p>
            <a:pPr marL="285750" indent="-285750">
              <a:buFont typeface="Arial" panose="020B0604020202020204" pitchFamily="34" charset="0"/>
              <a:buChar char="•"/>
            </a:pPr>
            <a:endParaRPr lang="en-US" sz="15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1500" dirty="0">
                <a:latin typeface="Segoe UI Light" panose="020B0502040204020203" pitchFamily="34" charset="0"/>
                <a:cs typeface="Segoe UI Light" panose="020B0502040204020203" pitchFamily="34" charset="0"/>
              </a:rPr>
              <a:t>Majority of users from all three groups are Corporate users i.e. purchased by employers on their behalf </a:t>
            </a:r>
          </a:p>
          <a:p>
            <a:pPr marL="285750" indent="-285750">
              <a:buFont typeface="Arial" panose="020B0604020202020204" pitchFamily="34" charset="0"/>
              <a:buChar char="•"/>
            </a:pPr>
            <a:endParaRPr lang="en-US" sz="15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1500" dirty="0">
                <a:latin typeface="Segoe UI Light" panose="020B0502040204020203" pitchFamily="34" charset="0"/>
                <a:cs typeface="Segoe UI Light" panose="020B0502040204020203" pitchFamily="34" charset="0"/>
              </a:rPr>
              <a:t>Majority of claims from Group 1 came from the provider, GLORY SPA. </a:t>
            </a:r>
          </a:p>
          <a:p>
            <a:pPr marL="285750" indent="-285750">
              <a:buFont typeface="Arial" panose="020B0604020202020204" pitchFamily="34" charset="0"/>
              <a:buChar char="•"/>
            </a:pPr>
            <a:endParaRPr lang="en-US" sz="15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1500" dirty="0">
                <a:latin typeface="Segoe UI Light" panose="020B0502040204020203" pitchFamily="34" charset="0"/>
                <a:cs typeface="Segoe UI Light" panose="020B0502040204020203" pitchFamily="34" charset="0"/>
              </a:rPr>
              <a:t>Majority of claims from Group 2 came from the provider, LOYOLA SPECIALIST HOSPITAL</a:t>
            </a:r>
          </a:p>
          <a:p>
            <a:pPr marL="285750" indent="-285750">
              <a:buFont typeface="Arial" panose="020B0604020202020204" pitchFamily="34" charset="0"/>
              <a:buChar char="•"/>
            </a:pPr>
            <a:endParaRPr lang="en-US" sz="15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1500" dirty="0">
                <a:latin typeface="Segoe UI Light" panose="020B0502040204020203" pitchFamily="34" charset="0"/>
                <a:cs typeface="Segoe UI Light" panose="020B0502040204020203" pitchFamily="34" charset="0"/>
              </a:rPr>
              <a:t>Majority of claims from Group 3 came from the provider, IGWE HOSPITAL NIG. LTD</a:t>
            </a:r>
          </a:p>
          <a:p>
            <a:pPr marL="285750" indent="-285750">
              <a:buFont typeface="Arial" panose="020B0604020202020204" pitchFamily="34" charset="0"/>
              <a:buChar char="•"/>
            </a:pPr>
            <a:endParaRPr lang="en-US" sz="1500" dirty="0">
              <a:latin typeface="Segoe UI Light" panose="020B0502040204020203" pitchFamily="34" charset="0"/>
              <a:cs typeface="Segoe UI Light" panose="020B0502040204020203" pitchFamily="34" charset="0"/>
            </a:endParaRPr>
          </a:p>
        </p:txBody>
      </p:sp>
      <p:pic>
        <p:nvPicPr>
          <p:cNvPr id="5" name="Picture 4">
            <a:extLst>
              <a:ext uri="{FF2B5EF4-FFF2-40B4-BE49-F238E27FC236}">
                <a16:creationId xmlns:a16="http://schemas.microsoft.com/office/drawing/2014/main" id="{BB0C3C23-7282-41CE-8AA1-8BE51090743B}"/>
              </a:ext>
            </a:extLst>
          </p:cNvPr>
          <p:cNvPicPr>
            <a:picLocks noChangeAspect="1"/>
          </p:cNvPicPr>
          <p:nvPr/>
        </p:nvPicPr>
        <p:blipFill>
          <a:blip r:embed="rId2"/>
          <a:stretch>
            <a:fillRect/>
          </a:stretch>
        </p:blipFill>
        <p:spPr>
          <a:xfrm>
            <a:off x="7972425" y="1027331"/>
            <a:ext cx="3762375" cy="2667000"/>
          </a:xfrm>
          <a:prstGeom prst="rect">
            <a:avLst/>
          </a:prstGeom>
        </p:spPr>
      </p:pic>
      <p:pic>
        <p:nvPicPr>
          <p:cNvPr id="6" name="Picture 5">
            <a:extLst>
              <a:ext uri="{FF2B5EF4-FFF2-40B4-BE49-F238E27FC236}">
                <a16:creationId xmlns:a16="http://schemas.microsoft.com/office/drawing/2014/main" id="{0EFD3F5A-6BAA-49E6-82B0-6D6FC113E1EC}"/>
              </a:ext>
            </a:extLst>
          </p:cNvPr>
          <p:cNvPicPr>
            <a:picLocks noChangeAspect="1"/>
          </p:cNvPicPr>
          <p:nvPr/>
        </p:nvPicPr>
        <p:blipFill>
          <a:blip r:embed="rId3"/>
          <a:stretch>
            <a:fillRect/>
          </a:stretch>
        </p:blipFill>
        <p:spPr>
          <a:xfrm>
            <a:off x="7848600" y="3694331"/>
            <a:ext cx="3886200" cy="2647950"/>
          </a:xfrm>
          <a:prstGeom prst="rect">
            <a:avLst/>
          </a:prstGeom>
        </p:spPr>
      </p:pic>
    </p:spTree>
    <p:extLst>
      <p:ext uri="{BB962C8B-B14F-4D97-AF65-F5344CB8AC3E}">
        <p14:creationId xmlns:p14="http://schemas.microsoft.com/office/powerpoint/2010/main" val="4150866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object 10"/>
          <p:cNvSpPr/>
          <p:nvPr/>
        </p:nvSpPr>
        <p:spPr>
          <a:xfrm>
            <a:off x="8568690" y="4243070"/>
            <a:ext cx="2153920" cy="1154430"/>
          </a:xfrm>
          <a:custGeom>
            <a:avLst/>
            <a:gdLst/>
            <a:ahLst/>
            <a:cxnLst/>
            <a:rect l="l" t="t" r="r" b="b"/>
            <a:pathLst>
              <a:path w="2153920" h="1154429">
                <a:moveTo>
                  <a:pt x="2153538" y="192785"/>
                </a:moveTo>
                <a:lnTo>
                  <a:pt x="2133854" y="237002"/>
                </a:lnTo>
                <a:lnTo>
                  <a:pt x="2112990" y="280322"/>
                </a:lnTo>
                <a:lnTo>
                  <a:pt x="2090973" y="322733"/>
                </a:lnTo>
                <a:lnTo>
                  <a:pt x="2067831" y="364225"/>
                </a:lnTo>
                <a:lnTo>
                  <a:pt x="2043590" y="404788"/>
                </a:lnTo>
                <a:lnTo>
                  <a:pt x="2018278" y="444409"/>
                </a:lnTo>
                <a:lnTo>
                  <a:pt x="1991922" y="483079"/>
                </a:lnTo>
                <a:lnTo>
                  <a:pt x="1964549" y="520786"/>
                </a:lnTo>
                <a:lnTo>
                  <a:pt x="1936187" y="557520"/>
                </a:lnTo>
                <a:lnTo>
                  <a:pt x="1906862" y="593269"/>
                </a:lnTo>
                <a:lnTo>
                  <a:pt x="1876601" y="628024"/>
                </a:lnTo>
                <a:lnTo>
                  <a:pt x="1845432" y="661771"/>
                </a:lnTo>
                <a:lnTo>
                  <a:pt x="1813382" y="694502"/>
                </a:lnTo>
                <a:lnTo>
                  <a:pt x="1780479" y="726205"/>
                </a:lnTo>
                <a:lnTo>
                  <a:pt x="1746748" y="756869"/>
                </a:lnTo>
                <a:lnTo>
                  <a:pt x="1712218" y="786483"/>
                </a:lnTo>
                <a:lnTo>
                  <a:pt x="1676916" y="815037"/>
                </a:lnTo>
                <a:lnTo>
                  <a:pt x="1640868" y="842518"/>
                </a:lnTo>
                <a:lnTo>
                  <a:pt x="1604102" y="868918"/>
                </a:lnTo>
                <a:lnTo>
                  <a:pt x="1566645" y="894224"/>
                </a:lnTo>
                <a:lnTo>
                  <a:pt x="1528524" y="918426"/>
                </a:lnTo>
                <a:lnTo>
                  <a:pt x="1489767" y="941513"/>
                </a:lnTo>
                <a:lnTo>
                  <a:pt x="1450401" y="963473"/>
                </a:lnTo>
                <a:lnTo>
                  <a:pt x="1410452" y="984297"/>
                </a:lnTo>
                <a:lnTo>
                  <a:pt x="1369947" y="1003973"/>
                </a:lnTo>
                <a:lnTo>
                  <a:pt x="1328915" y="1022490"/>
                </a:lnTo>
                <a:lnTo>
                  <a:pt x="1287383" y="1039837"/>
                </a:lnTo>
                <a:lnTo>
                  <a:pt x="1245376" y="1056004"/>
                </a:lnTo>
                <a:lnTo>
                  <a:pt x="1202923" y="1070980"/>
                </a:lnTo>
                <a:lnTo>
                  <a:pt x="1160051" y="1084753"/>
                </a:lnTo>
                <a:lnTo>
                  <a:pt x="1116787" y="1097313"/>
                </a:lnTo>
                <a:lnTo>
                  <a:pt x="1073157" y="1108649"/>
                </a:lnTo>
                <a:lnTo>
                  <a:pt x="1029190" y="1118750"/>
                </a:lnTo>
                <a:lnTo>
                  <a:pt x="984912" y="1127605"/>
                </a:lnTo>
                <a:lnTo>
                  <a:pt x="940351" y="1135203"/>
                </a:lnTo>
                <a:lnTo>
                  <a:pt x="895533" y="1141534"/>
                </a:lnTo>
                <a:lnTo>
                  <a:pt x="850486" y="1146586"/>
                </a:lnTo>
                <a:lnTo>
                  <a:pt x="805237" y="1150348"/>
                </a:lnTo>
                <a:lnTo>
                  <a:pt x="759813" y="1152810"/>
                </a:lnTo>
                <a:lnTo>
                  <a:pt x="714242" y="1153961"/>
                </a:lnTo>
                <a:lnTo>
                  <a:pt x="668550" y="1153790"/>
                </a:lnTo>
                <a:lnTo>
                  <a:pt x="622765" y="1152285"/>
                </a:lnTo>
                <a:lnTo>
                  <a:pt x="576913" y="1149437"/>
                </a:lnTo>
                <a:lnTo>
                  <a:pt x="531023" y="1145234"/>
                </a:lnTo>
                <a:lnTo>
                  <a:pt x="485120" y="1139665"/>
                </a:lnTo>
                <a:lnTo>
                  <a:pt x="439233" y="1132719"/>
                </a:lnTo>
                <a:lnTo>
                  <a:pt x="393388" y="1124386"/>
                </a:lnTo>
                <a:lnTo>
                  <a:pt x="347613" y="1114654"/>
                </a:lnTo>
                <a:lnTo>
                  <a:pt x="301935" y="1103513"/>
                </a:lnTo>
                <a:lnTo>
                  <a:pt x="256380" y="1090952"/>
                </a:lnTo>
                <a:lnTo>
                  <a:pt x="210977" y="1076959"/>
                </a:lnTo>
                <a:lnTo>
                  <a:pt x="165752" y="1061525"/>
                </a:lnTo>
                <a:lnTo>
                  <a:pt x="120733" y="1044638"/>
                </a:lnTo>
                <a:lnTo>
                  <a:pt x="75945" y="1026286"/>
                </a:lnTo>
                <a:lnTo>
                  <a:pt x="37734" y="1009411"/>
                </a:lnTo>
                <a:lnTo>
                  <a:pt x="0" y="991488"/>
                </a:lnTo>
                <a:lnTo>
                  <a:pt x="216407" y="551052"/>
                </a:lnTo>
                <a:lnTo>
                  <a:pt x="260543" y="571546"/>
                </a:lnTo>
                <a:lnTo>
                  <a:pt x="305114" y="589916"/>
                </a:lnTo>
                <a:lnTo>
                  <a:pt x="350062" y="606183"/>
                </a:lnTo>
                <a:lnTo>
                  <a:pt x="395327" y="620366"/>
                </a:lnTo>
                <a:lnTo>
                  <a:pt x="440849" y="632487"/>
                </a:lnTo>
                <a:lnTo>
                  <a:pt x="486571" y="642564"/>
                </a:lnTo>
                <a:lnTo>
                  <a:pt x="532431" y="650619"/>
                </a:lnTo>
                <a:lnTo>
                  <a:pt x="578371" y="656672"/>
                </a:lnTo>
                <a:lnTo>
                  <a:pt x="624331" y="660743"/>
                </a:lnTo>
                <a:lnTo>
                  <a:pt x="670252" y="662852"/>
                </a:lnTo>
                <a:lnTo>
                  <a:pt x="716074" y="663020"/>
                </a:lnTo>
                <a:lnTo>
                  <a:pt x="761739" y="661266"/>
                </a:lnTo>
                <a:lnTo>
                  <a:pt x="807186" y="657612"/>
                </a:lnTo>
                <a:lnTo>
                  <a:pt x="852357" y="652077"/>
                </a:lnTo>
                <a:lnTo>
                  <a:pt x="897191" y="644682"/>
                </a:lnTo>
                <a:lnTo>
                  <a:pt x="941630" y="635446"/>
                </a:lnTo>
                <a:lnTo>
                  <a:pt x="985614" y="624391"/>
                </a:lnTo>
                <a:lnTo>
                  <a:pt x="1029084" y="611536"/>
                </a:lnTo>
                <a:lnTo>
                  <a:pt x="1071980" y="596902"/>
                </a:lnTo>
                <a:lnTo>
                  <a:pt x="1114243" y="580509"/>
                </a:lnTo>
                <a:lnTo>
                  <a:pt x="1155813" y="562377"/>
                </a:lnTo>
                <a:lnTo>
                  <a:pt x="1196632" y="542526"/>
                </a:lnTo>
                <a:lnTo>
                  <a:pt x="1236639" y="520977"/>
                </a:lnTo>
                <a:lnTo>
                  <a:pt x="1275776" y="497750"/>
                </a:lnTo>
                <a:lnTo>
                  <a:pt x="1313983" y="472866"/>
                </a:lnTo>
                <a:lnTo>
                  <a:pt x="1351200" y="446344"/>
                </a:lnTo>
                <a:lnTo>
                  <a:pt x="1387369" y="418205"/>
                </a:lnTo>
                <a:lnTo>
                  <a:pt x="1422429" y="388468"/>
                </a:lnTo>
                <a:lnTo>
                  <a:pt x="1456322" y="357155"/>
                </a:lnTo>
                <a:lnTo>
                  <a:pt x="1488988" y="324286"/>
                </a:lnTo>
                <a:lnTo>
                  <a:pt x="1520368" y="289881"/>
                </a:lnTo>
                <a:lnTo>
                  <a:pt x="1550401" y="253959"/>
                </a:lnTo>
                <a:lnTo>
                  <a:pt x="1579030" y="216542"/>
                </a:lnTo>
                <a:lnTo>
                  <a:pt x="1606194" y="177650"/>
                </a:lnTo>
                <a:lnTo>
                  <a:pt x="1631834" y="137303"/>
                </a:lnTo>
                <a:lnTo>
                  <a:pt x="1655891" y="95520"/>
                </a:lnTo>
                <a:lnTo>
                  <a:pt x="1678304" y="52323"/>
                </a:lnTo>
                <a:lnTo>
                  <a:pt x="1696521" y="13194"/>
                </a:lnTo>
                <a:lnTo>
                  <a:pt x="1702307" y="0"/>
                </a:lnTo>
                <a:lnTo>
                  <a:pt x="2153538" y="192785"/>
                </a:lnTo>
                <a:close/>
              </a:path>
            </a:pathLst>
          </a:custGeom>
          <a:ln w="39624">
            <a:solidFill>
              <a:srgbClr val="FFFFFF"/>
            </a:solidFill>
          </a:ln>
        </p:spPr>
        <p:txBody>
          <a:bodyPr wrap="square" lIns="0" tIns="0" rIns="0" bIns="0" rtlCol="0"/>
          <a:lstStyle/>
          <a:p>
            <a:endParaRPr/>
          </a:p>
        </p:txBody>
      </p:sp>
      <p:sp>
        <p:nvSpPr>
          <p:cNvPr id="12" name="object 12"/>
          <p:cNvSpPr/>
          <p:nvPr/>
        </p:nvSpPr>
        <p:spPr>
          <a:xfrm>
            <a:off x="7691755" y="3924046"/>
            <a:ext cx="1093470" cy="1310640"/>
          </a:xfrm>
          <a:custGeom>
            <a:avLst/>
            <a:gdLst/>
            <a:ahLst/>
            <a:cxnLst/>
            <a:rect l="l" t="t" r="r" b="b"/>
            <a:pathLst>
              <a:path w="1093470" h="1310639">
                <a:moveTo>
                  <a:pt x="876935" y="1310512"/>
                </a:moveTo>
                <a:lnTo>
                  <a:pt x="832798" y="1287966"/>
                </a:lnTo>
                <a:lnTo>
                  <a:pt x="789557" y="1264149"/>
                </a:lnTo>
                <a:lnTo>
                  <a:pt x="747231" y="1239090"/>
                </a:lnTo>
                <a:lnTo>
                  <a:pt x="705839" y="1212817"/>
                </a:lnTo>
                <a:lnTo>
                  <a:pt x="665400" y="1185357"/>
                </a:lnTo>
                <a:lnTo>
                  <a:pt x="625935" y="1156740"/>
                </a:lnTo>
                <a:lnTo>
                  <a:pt x="587463" y="1126993"/>
                </a:lnTo>
                <a:lnTo>
                  <a:pt x="550004" y="1096145"/>
                </a:lnTo>
                <a:lnTo>
                  <a:pt x="513576" y="1064224"/>
                </a:lnTo>
                <a:lnTo>
                  <a:pt x="478201" y="1031257"/>
                </a:lnTo>
                <a:lnTo>
                  <a:pt x="443897" y="997274"/>
                </a:lnTo>
                <a:lnTo>
                  <a:pt x="410685" y="962302"/>
                </a:lnTo>
                <a:lnTo>
                  <a:pt x="378583" y="926369"/>
                </a:lnTo>
                <a:lnTo>
                  <a:pt x="347611" y="889504"/>
                </a:lnTo>
                <a:lnTo>
                  <a:pt x="317790" y="851735"/>
                </a:lnTo>
                <a:lnTo>
                  <a:pt x="289137" y="813090"/>
                </a:lnTo>
                <a:lnTo>
                  <a:pt x="261675" y="773597"/>
                </a:lnTo>
                <a:lnTo>
                  <a:pt x="235420" y="733285"/>
                </a:lnTo>
                <a:lnTo>
                  <a:pt x="210395" y="692181"/>
                </a:lnTo>
                <a:lnTo>
                  <a:pt x="186617" y="650313"/>
                </a:lnTo>
                <a:lnTo>
                  <a:pt x="164107" y="607711"/>
                </a:lnTo>
                <a:lnTo>
                  <a:pt x="142884" y="564402"/>
                </a:lnTo>
                <a:lnTo>
                  <a:pt x="122968" y="520414"/>
                </a:lnTo>
                <a:lnTo>
                  <a:pt x="104378" y="475775"/>
                </a:lnTo>
                <a:lnTo>
                  <a:pt x="87135" y="430514"/>
                </a:lnTo>
                <a:lnTo>
                  <a:pt x="71257" y="384659"/>
                </a:lnTo>
                <a:lnTo>
                  <a:pt x="56765" y="338238"/>
                </a:lnTo>
                <a:lnTo>
                  <a:pt x="43677" y="291279"/>
                </a:lnTo>
                <a:lnTo>
                  <a:pt x="32014" y="243810"/>
                </a:lnTo>
                <a:lnTo>
                  <a:pt x="21795" y="195860"/>
                </a:lnTo>
                <a:lnTo>
                  <a:pt x="13040" y="147457"/>
                </a:lnTo>
                <a:lnTo>
                  <a:pt x="5768" y="98628"/>
                </a:lnTo>
                <a:lnTo>
                  <a:pt x="0" y="49402"/>
                </a:lnTo>
                <a:lnTo>
                  <a:pt x="488188" y="0"/>
                </a:lnTo>
                <a:lnTo>
                  <a:pt x="494231" y="48630"/>
                </a:lnTo>
                <a:lnTo>
                  <a:pt x="502398" y="96681"/>
                </a:lnTo>
                <a:lnTo>
                  <a:pt x="512646" y="144096"/>
                </a:lnTo>
                <a:lnTo>
                  <a:pt x="524937" y="190816"/>
                </a:lnTo>
                <a:lnTo>
                  <a:pt x="539229" y="236785"/>
                </a:lnTo>
                <a:lnTo>
                  <a:pt x="555485" y="281945"/>
                </a:lnTo>
                <a:lnTo>
                  <a:pt x="573662" y="326238"/>
                </a:lnTo>
                <a:lnTo>
                  <a:pt x="593722" y="369606"/>
                </a:lnTo>
                <a:lnTo>
                  <a:pt x="615625" y="411993"/>
                </a:lnTo>
                <a:lnTo>
                  <a:pt x="639330" y="453340"/>
                </a:lnTo>
                <a:lnTo>
                  <a:pt x="664797" y="493590"/>
                </a:lnTo>
                <a:lnTo>
                  <a:pt x="691987" y="532686"/>
                </a:lnTo>
                <a:lnTo>
                  <a:pt x="720860" y="570569"/>
                </a:lnTo>
                <a:lnTo>
                  <a:pt x="751376" y="607183"/>
                </a:lnTo>
                <a:lnTo>
                  <a:pt x="783494" y="642470"/>
                </a:lnTo>
                <a:lnTo>
                  <a:pt x="817175" y="676372"/>
                </a:lnTo>
                <a:lnTo>
                  <a:pt x="852379" y="708831"/>
                </a:lnTo>
                <a:lnTo>
                  <a:pt x="889065" y="739791"/>
                </a:lnTo>
                <a:lnTo>
                  <a:pt x="927195" y="769193"/>
                </a:lnTo>
                <a:lnTo>
                  <a:pt x="966727" y="796980"/>
                </a:lnTo>
                <a:lnTo>
                  <a:pt x="1007623" y="823095"/>
                </a:lnTo>
                <a:lnTo>
                  <a:pt x="1049841" y="847480"/>
                </a:lnTo>
                <a:lnTo>
                  <a:pt x="1093343" y="870076"/>
                </a:lnTo>
                <a:lnTo>
                  <a:pt x="876935" y="1310512"/>
                </a:lnTo>
                <a:close/>
              </a:path>
            </a:pathLst>
          </a:custGeom>
          <a:ln w="39624">
            <a:solidFill>
              <a:srgbClr val="FFFFFF"/>
            </a:solidFill>
          </a:ln>
        </p:spPr>
        <p:txBody>
          <a:bodyPr wrap="square" lIns="0" tIns="0" rIns="0" bIns="0" rtlCol="0"/>
          <a:lstStyle/>
          <a:p>
            <a:endParaRPr/>
          </a:p>
        </p:txBody>
      </p:sp>
      <p:sp>
        <p:nvSpPr>
          <p:cNvPr id="24" name="TextBox 23">
            <a:extLst>
              <a:ext uri="{FF2B5EF4-FFF2-40B4-BE49-F238E27FC236}">
                <a16:creationId xmlns:a16="http://schemas.microsoft.com/office/drawing/2014/main" id="{AA3ED2F8-36C1-4C6C-9611-08115FC9CC40}"/>
              </a:ext>
            </a:extLst>
          </p:cNvPr>
          <p:cNvSpPr txBox="1"/>
          <p:nvPr/>
        </p:nvSpPr>
        <p:spPr>
          <a:xfrm>
            <a:off x="732535" y="381000"/>
            <a:ext cx="8868665" cy="646331"/>
          </a:xfrm>
          <a:prstGeom prst="rect">
            <a:avLst/>
          </a:prstGeom>
          <a:noFill/>
        </p:spPr>
        <p:txBody>
          <a:bodyPr wrap="square" rtlCol="0">
            <a:spAutoFit/>
          </a:bodyPr>
          <a:lstStyle/>
          <a:p>
            <a:r>
              <a:rPr lang="en-US" sz="3600" dirty="0">
                <a:latin typeface="Segoe UI Light" panose="020B0502040204020203" pitchFamily="34" charset="0"/>
                <a:cs typeface="Segoe UI Light" panose="020B0502040204020203" pitchFamily="34" charset="0"/>
              </a:rPr>
              <a:t>Regression Models: Total Price Predictors</a:t>
            </a:r>
          </a:p>
        </p:txBody>
      </p:sp>
      <p:sp>
        <p:nvSpPr>
          <p:cNvPr id="25" name="TextBox 24">
            <a:extLst>
              <a:ext uri="{FF2B5EF4-FFF2-40B4-BE49-F238E27FC236}">
                <a16:creationId xmlns:a16="http://schemas.microsoft.com/office/drawing/2014/main" id="{A7943178-8F8F-4E0E-8032-0CDCEC185404}"/>
              </a:ext>
            </a:extLst>
          </p:cNvPr>
          <p:cNvSpPr txBox="1"/>
          <p:nvPr/>
        </p:nvSpPr>
        <p:spPr>
          <a:xfrm>
            <a:off x="732535" y="1524000"/>
            <a:ext cx="5744465" cy="646331"/>
          </a:xfrm>
          <a:prstGeom prst="rect">
            <a:avLst/>
          </a:prstGeom>
          <a:noFill/>
        </p:spPr>
        <p:txBody>
          <a:bodyPr wrap="square" rtlCol="0">
            <a:spAutoFit/>
          </a:bodyPr>
          <a:lstStyle/>
          <a:p>
            <a:r>
              <a:rPr lang="en-US" i="1" dirty="0">
                <a:latin typeface="Segoe UI Light" panose="020B0502040204020203" pitchFamily="34" charset="0"/>
                <a:cs typeface="Segoe UI Light" panose="020B0502040204020203" pitchFamily="34" charset="0"/>
              </a:rPr>
              <a:t>Objective</a:t>
            </a:r>
            <a:r>
              <a:rPr lang="en-US" dirty="0">
                <a:latin typeface="Segoe UI Light" panose="020B0502040204020203" pitchFamily="34" charset="0"/>
                <a:cs typeface="Segoe UI Light" panose="020B0502040204020203" pitchFamily="34" charset="0"/>
              </a:rPr>
              <a:t>: Develop ML models that rightly predicts the Total Price</a:t>
            </a:r>
          </a:p>
        </p:txBody>
      </p:sp>
      <p:sp>
        <p:nvSpPr>
          <p:cNvPr id="26" name="TextBox 25">
            <a:extLst>
              <a:ext uri="{FF2B5EF4-FFF2-40B4-BE49-F238E27FC236}">
                <a16:creationId xmlns:a16="http://schemas.microsoft.com/office/drawing/2014/main" id="{BD1520A0-7FF4-4A9B-85A1-B1912157A1FA}"/>
              </a:ext>
            </a:extLst>
          </p:cNvPr>
          <p:cNvSpPr txBox="1"/>
          <p:nvPr/>
        </p:nvSpPr>
        <p:spPr>
          <a:xfrm>
            <a:off x="732534" y="2574618"/>
            <a:ext cx="5896866" cy="369332"/>
          </a:xfrm>
          <a:prstGeom prst="rect">
            <a:avLst/>
          </a:prstGeom>
          <a:noFill/>
        </p:spPr>
        <p:txBody>
          <a:bodyPr wrap="square" rtlCol="0">
            <a:spAutoFit/>
          </a:bodyPr>
          <a:lstStyle/>
          <a:p>
            <a:r>
              <a:rPr lang="en-US" i="1" dirty="0">
                <a:latin typeface="Segoe UI Light" panose="020B0502040204020203" pitchFamily="34" charset="0"/>
                <a:cs typeface="Segoe UI Light" panose="020B0502040204020203" pitchFamily="34" charset="0"/>
              </a:rPr>
              <a:t>Methodology</a:t>
            </a:r>
            <a:r>
              <a:rPr lang="en-US" dirty="0">
                <a:latin typeface="Segoe UI Light" panose="020B0502040204020203" pitchFamily="34" charset="0"/>
                <a:cs typeface="Segoe UI Light" panose="020B0502040204020203" pitchFamily="34" charset="0"/>
              </a:rPr>
              <a:t>: Scikit-</a:t>
            </a:r>
            <a:r>
              <a:rPr lang="en-US" dirty="0" err="1">
                <a:latin typeface="Segoe UI Light" panose="020B0502040204020203" pitchFamily="34" charset="0"/>
                <a:cs typeface="Segoe UI Light" panose="020B0502040204020203" pitchFamily="34" charset="0"/>
              </a:rPr>
              <a:t>learn’s</a:t>
            </a:r>
            <a:r>
              <a:rPr lang="en-US" dirty="0">
                <a:latin typeface="Segoe UI Light" panose="020B0502040204020203" pitchFamily="34" charset="0"/>
                <a:cs typeface="Segoe UI Light" panose="020B0502040204020203" pitchFamily="34" charset="0"/>
              </a:rPr>
              <a:t> Regression algorithms</a:t>
            </a:r>
          </a:p>
        </p:txBody>
      </p:sp>
      <p:sp>
        <p:nvSpPr>
          <p:cNvPr id="27" name="TextBox 26">
            <a:extLst>
              <a:ext uri="{FF2B5EF4-FFF2-40B4-BE49-F238E27FC236}">
                <a16:creationId xmlns:a16="http://schemas.microsoft.com/office/drawing/2014/main" id="{217F601B-F652-4C47-821A-3CC091C6A512}"/>
              </a:ext>
            </a:extLst>
          </p:cNvPr>
          <p:cNvSpPr txBox="1"/>
          <p:nvPr/>
        </p:nvSpPr>
        <p:spPr>
          <a:xfrm>
            <a:off x="732534" y="3467502"/>
            <a:ext cx="5896866" cy="369332"/>
          </a:xfrm>
          <a:prstGeom prst="rect">
            <a:avLst/>
          </a:prstGeom>
          <a:noFill/>
        </p:spPr>
        <p:txBody>
          <a:bodyPr wrap="square" rtlCol="0">
            <a:spAutoFit/>
          </a:bodyPr>
          <a:lstStyle/>
          <a:p>
            <a:r>
              <a:rPr lang="en-US" i="1" dirty="0">
                <a:latin typeface="Segoe UI Light" panose="020B0502040204020203" pitchFamily="34" charset="0"/>
                <a:cs typeface="Segoe UI Light" panose="020B0502040204020203" pitchFamily="34" charset="0"/>
              </a:rPr>
              <a:t>Procedure</a:t>
            </a:r>
            <a:r>
              <a:rPr lang="en-US" dirty="0">
                <a:latin typeface="Segoe UI Light" panose="020B0502040204020203" pitchFamily="34" charset="0"/>
                <a:cs typeface="Segoe UI Light" panose="020B0502040204020203" pitchFamily="34" charset="0"/>
              </a:rPr>
              <a:t>: Steps taken include&gt;</a:t>
            </a:r>
          </a:p>
        </p:txBody>
      </p:sp>
      <p:sp>
        <p:nvSpPr>
          <p:cNvPr id="28" name="object 3">
            <a:extLst>
              <a:ext uri="{FF2B5EF4-FFF2-40B4-BE49-F238E27FC236}">
                <a16:creationId xmlns:a16="http://schemas.microsoft.com/office/drawing/2014/main" id="{3ED95109-3A8E-40CB-A759-727AB4E412C4}"/>
              </a:ext>
            </a:extLst>
          </p:cNvPr>
          <p:cNvSpPr txBox="1"/>
          <p:nvPr/>
        </p:nvSpPr>
        <p:spPr>
          <a:xfrm>
            <a:off x="4286503" y="5099050"/>
            <a:ext cx="2669540" cy="1051570"/>
          </a:xfrm>
          <a:prstGeom prst="rect">
            <a:avLst/>
          </a:prstGeom>
        </p:spPr>
        <p:txBody>
          <a:bodyPr vert="horz" wrap="square" lIns="0" tIns="12700" rIns="0" bIns="0" rtlCol="0">
            <a:spAutoFit/>
          </a:bodyPr>
          <a:lstStyle/>
          <a:p>
            <a:pPr marL="180340" indent="-167640">
              <a:lnSpc>
                <a:spcPct val="100000"/>
              </a:lnSpc>
              <a:spcBef>
                <a:spcPts val="100"/>
              </a:spcBef>
              <a:buFont typeface="Arial"/>
              <a:buChar char="•"/>
              <a:tabLst>
                <a:tab pos="180340" algn="l"/>
              </a:tabLst>
            </a:pPr>
            <a:r>
              <a:rPr lang="en-US" sz="1200" dirty="0" err="1">
                <a:solidFill>
                  <a:srgbClr val="505050"/>
                </a:solidFill>
                <a:latin typeface="Segoe UI Semilight"/>
                <a:cs typeface="Segoe UI Semilight"/>
              </a:rPr>
              <a:t>Train_test_split</a:t>
            </a:r>
            <a:r>
              <a:rPr lang="en-US" sz="1200" dirty="0">
                <a:solidFill>
                  <a:srgbClr val="505050"/>
                </a:solidFill>
                <a:latin typeface="Segoe UI Semilight"/>
                <a:cs typeface="Segoe UI Semilight"/>
              </a:rPr>
              <a:t> module for splitting dataset</a:t>
            </a:r>
            <a:endParaRPr sz="1200" dirty="0">
              <a:latin typeface="Segoe UI Semilight"/>
              <a:cs typeface="Segoe UI Semilight"/>
            </a:endParaRPr>
          </a:p>
          <a:p>
            <a:pPr marL="180340" indent="-167640">
              <a:lnSpc>
                <a:spcPct val="100000"/>
              </a:lnSpc>
              <a:spcBef>
                <a:spcPts val="885"/>
              </a:spcBef>
              <a:buFont typeface="Arial"/>
              <a:buChar char="•"/>
              <a:tabLst>
                <a:tab pos="180340" algn="l"/>
              </a:tabLst>
            </a:pPr>
            <a:r>
              <a:rPr lang="en-US" sz="1200" spc="-5" dirty="0">
                <a:solidFill>
                  <a:srgbClr val="505050"/>
                </a:solidFill>
                <a:latin typeface="Segoe UI Semilight"/>
                <a:cs typeface="Segoe UI Semilight"/>
              </a:rPr>
              <a:t>LinearRegression and Support Vector Machine regression algorithms were deployed (SVR and </a:t>
            </a:r>
            <a:r>
              <a:rPr lang="en-US" sz="1200" spc="-5" dirty="0" err="1">
                <a:solidFill>
                  <a:srgbClr val="505050"/>
                </a:solidFill>
                <a:latin typeface="Segoe UI Semilight"/>
                <a:cs typeface="Segoe UI Semilight"/>
              </a:rPr>
              <a:t>LinearSVR</a:t>
            </a:r>
            <a:r>
              <a:rPr lang="en-US" sz="1200" spc="-5" dirty="0">
                <a:solidFill>
                  <a:srgbClr val="505050"/>
                </a:solidFill>
                <a:latin typeface="Segoe UI Semilight"/>
                <a:cs typeface="Segoe UI Semilight"/>
              </a:rPr>
              <a:t>)</a:t>
            </a:r>
            <a:endParaRPr sz="1200" dirty="0">
              <a:latin typeface="Segoe UI Semilight"/>
              <a:cs typeface="Segoe UI Semilight"/>
            </a:endParaRPr>
          </a:p>
        </p:txBody>
      </p:sp>
      <p:sp>
        <p:nvSpPr>
          <p:cNvPr id="29" name="object 4">
            <a:extLst>
              <a:ext uri="{FF2B5EF4-FFF2-40B4-BE49-F238E27FC236}">
                <a16:creationId xmlns:a16="http://schemas.microsoft.com/office/drawing/2014/main" id="{0D43F4C2-B876-4680-ACA7-B1DF2EA8B859}"/>
              </a:ext>
            </a:extLst>
          </p:cNvPr>
          <p:cNvSpPr txBox="1"/>
          <p:nvPr/>
        </p:nvSpPr>
        <p:spPr>
          <a:xfrm>
            <a:off x="8138786" y="5099050"/>
            <a:ext cx="2356485" cy="1146468"/>
          </a:xfrm>
          <a:prstGeom prst="rect">
            <a:avLst/>
          </a:prstGeom>
        </p:spPr>
        <p:txBody>
          <a:bodyPr vert="horz" wrap="square" lIns="0" tIns="12700" rIns="0" bIns="0" rtlCol="0">
            <a:spAutoFit/>
          </a:bodyPr>
          <a:lstStyle/>
          <a:p>
            <a:pPr marL="180340" indent="-167640">
              <a:lnSpc>
                <a:spcPct val="100000"/>
              </a:lnSpc>
              <a:spcBef>
                <a:spcPts val="100"/>
              </a:spcBef>
              <a:buFont typeface="Arial"/>
              <a:buChar char="•"/>
              <a:tabLst>
                <a:tab pos="180340" algn="l"/>
              </a:tabLst>
            </a:pPr>
            <a:r>
              <a:rPr lang="en-US" sz="1200" dirty="0">
                <a:latin typeface="Segoe UI Semilight"/>
                <a:cs typeface="Segoe UI Semilight"/>
              </a:rPr>
              <a:t>Models were evaluated using Root Mean Squared Error</a:t>
            </a:r>
          </a:p>
          <a:p>
            <a:pPr marL="180340" indent="-167640">
              <a:lnSpc>
                <a:spcPct val="100000"/>
              </a:lnSpc>
              <a:spcBef>
                <a:spcPts val="100"/>
              </a:spcBef>
              <a:buFont typeface="Arial"/>
              <a:buChar char="•"/>
              <a:tabLst>
                <a:tab pos="180340" algn="l"/>
              </a:tabLst>
            </a:pPr>
            <a:r>
              <a:rPr lang="en-US" sz="1200" dirty="0">
                <a:latin typeface="Segoe UI Semilight"/>
                <a:cs typeface="Segoe UI Semilight"/>
              </a:rPr>
              <a:t>Visual model performance using </a:t>
            </a:r>
            <a:r>
              <a:rPr lang="en-US" sz="1200" dirty="0" err="1">
                <a:latin typeface="Segoe UI Semilight"/>
                <a:cs typeface="Segoe UI Semilight"/>
              </a:rPr>
              <a:t>Distplot</a:t>
            </a:r>
            <a:endParaRPr lang="en-US" sz="1200" dirty="0">
              <a:latin typeface="Segoe UI Semilight"/>
              <a:cs typeface="Segoe UI Semilight"/>
            </a:endParaRPr>
          </a:p>
          <a:p>
            <a:pPr marL="180340" indent="-167640">
              <a:lnSpc>
                <a:spcPct val="100000"/>
              </a:lnSpc>
              <a:spcBef>
                <a:spcPts val="100"/>
              </a:spcBef>
              <a:buFont typeface="Arial"/>
              <a:buChar char="•"/>
              <a:tabLst>
                <a:tab pos="180340" algn="l"/>
              </a:tabLst>
            </a:pPr>
            <a:r>
              <a:rPr lang="en-US" sz="1200" dirty="0">
                <a:latin typeface="Segoe UI Semilight"/>
                <a:cs typeface="Segoe UI Semilight"/>
              </a:rPr>
              <a:t>Prediction of Total Price using models</a:t>
            </a:r>
            <a:endParaRPr sz="1200" dirty="0">
              <a:latin typeface="Segoe UI Semilight"/>
              <a:cs typeface="Segoe UI Semilight"/>
            </a:endParaRPr>
          </a:p>
        </p:txBody>
      </p:sp>
      <p:sp>
        <p:nvSpPr>
          <p:cNvPr id="30" name="object 5">
            <a:extLst>
              <a:ext uri="{FF2B5EF4-FFF2-40B4-BE49-F238E27FC236}">
                <a16:creationId xmlns:a16="http://schemas.microsoft.com/office/drawing/2014/main" id="{6FCCE8A3-FA84-4B65-A64A-83095C15E333}"/>
              </a:ext>
            </a:extLst>
          </p:cNvPr>
          <p:cNvSpPr txBox="1"/>
          <p:nvPr/>
        </p:nvSpPr>
        <p:spPr>
          <a:xfrm>
            <a:off x="432917" y="5099050"/>
            <a:ext cx="2788285" cy="1446550"/>
          </a:xfrm>
          <a:prstGeom prst="rect">
            <a:avLst/>
          </a:prstGeom>
        </p:spPr>
        <p:txBody>
          <a:bodyPr vert="horz" wrap="square" lIns="0" tIns="12700" rIns="0" bIns="0" rtlCol="0">
            <a:spAutoFit/>
          </a:bodyPr>
          <a:lstStyle/>
          <a:p>
            <a:pPr marL="180340" indent="-168275">
              <a:lnSpc>
                <a:spcPct val="100000"/>
              </a:lnSpc>
              <a:spcBef>
                <a:spcPts val="100"/>
              </a:spcBef>
              <a:buFont typeface="Arial"/>
              <a:buChar char="•"/>
              <a:tabLst>
                <a:tab pos="180975" algn="l"/>
              </a:tabLst>
            </a:pPr>
            <a:r>
              <a:rPr lang="en-US" sz="1200" spc="-5" dirty="0">
                <a:solidFill>
                  <a:srgbClr val="505050"/>
                </a:solidFill>
                <a:latin typeface="Segoe UI Semilight"/>
                <a:cs typeface="Segoe UI Semilight"/>
              </a:rPr>
              <a:t>One-hot encoding of features for machine learning compatibility</a:t>
            </a:r>
          </a:p>
          <a:p>
            <a:pPr marL="180340" indent="-168275">
              <a:lnSpc>
                <a:spcPct val="100000"/>
              </a:lnSpc>
              <a:spcBef>
                <a:spcPts val="100"/>
              </a:spcBef>
              <a:buFont typeface="Arial"/>
              <a:buChar char="•"/>
              <a:tabLst>
                <a:tab pos="180975" algn="l"/>
              </a:tabLst>
            </a:pPr>
            <a:endParaRPr lang="en-US" sz="1200" spc="-5" dirty="0">
              <a:solidFill>
                <a:srgbClr val="505050"/>
              </a:solidFill>
              <a:latin typeface="Segoe UI Semilight"/>
              <a:cs typeface="Segoe UI Semilight"/>
            </a:endParaRPr>
          </a:p>
          <a:p>
            <a:pPr marL="180340" indent="-168275">
              <a:lnSpc>
                <a:spcPct val="100000"/>
              </a:lnSpc>
              <a:spcBef>
                <a:spcPts val="100"/>
              </a:spcBef>
              <a:buFont typeface="Arial"/>
              <a:buChar char="•"/>
              <a:tabLst>
                <a:tab pos="180975" algn="l"/>
              </a:tabLst>
            </a:pPr>
            <a:r>
              <a:rPr lang="en-US" sz="1200" spc="-5" dirty="0">
                <a:solidFill>
                  <a:srgbClr val="505050"/>
                </a:solidFill>
                <a:latin typeface="Segoe UI Semilight"/>
                <a:cs typeface="Segoe UI Semilight"/>
              </a:rPr>
              <a:t>Since they do not have the same range and unit of measurement.</a:t>
            </a:r>
            <a:endParaRPr sz="1200" dirty="0">
              <a:latin typeface="Segoe UI Semilight"/>
              <a:cs typeface="Segoe UI Semilight"/>
            </a:endParaRPr>
          </a:p>
          <a:p>
            <a:pPr marL="180340" indent="-168275">
              <a:lnSpc>
                <a:spcPct val="100000"/>
              </a:lnSpc>
              <a:spcBef>
                <a:spcPts val="885"/>
              </a:spcBef>
              <a:buFont typeface="Arial"/>
              <a:buChar char="•"/>
              <a:tabLst>
                <a:tab pos="180975" algn="l"/>
              </a:tabLst>
            </a:pPr>
            <a:r>
              <a:rPr lang="en-US" sz="1200" spc="-5" dirty="0">
                <a:solidFill>
                  <a:srgbClr val="505050"/>
                </a:solidFill>
                <a:latin typeface="Segoe UI Semilight"/>
                <a:cs typeface="Segoe UI Semilight"/>
              </a:rPr>
              <a:t>Handled illegitimate impact of variables on model algorithm</a:t>
            </a:r>
            <a:endParaRPr sz="1200" dirty="0">
              <a:latin typeface="Segoe UI Semilight"/>
              <a:cs typeface="Segoe UI Semilight"/>
            </a:endParaRPr>
          </a:p>
        </p:txBody>
      </p:sp>
      <p:sp>
        <p:nvSpPr>
          <p:cNvPr id="31" name="object 6">
            <a:extLst>
              <a:ext uri="{FF2B5EF4-FFF2-40B4-BE49-F238E27FC236}">
                <a16:creationId xmlns:a16="http://schemas.microsoft.com/office/drawing/2014/main" id="{982B8EA9-911D-416D-8D08-C69EEE91DF58}"/>
              </a:ext>
            </a:extLst>
          </p:cNvPr>
          <p:cNvSpPr/>
          <p:nvPr/>
        </p:nvSpPr>
        <p:spPr>
          <a:xfrm>
            <a:off x="4297035" y="4977384"/>
            <a:ext cx="2834640" cy="18415"/>
          </a:xfrm>
          <a:custGeom>
            <a:avLst/>
            <a:gdLst/>
            <a:ahLst/>
            <a:cxnLst/>
            <a:rect l="l" t="t" r="r" b="b"/>
            <a:pathLst>
              <a:path w="2834640" h="18414">
                <a:moveTo>
                  <a:pt x="2834639" y="0"/>
                </a:moveTo>
                <a:lnTo>
                  <a:pt x="0" y="0"/>
                </a:lnTo>
                <a:lnTo>
                  <a:pt x="0" y="18287"/>
                </a:lnTo>
                <a:lnTo>
                  <a:pt x="2834639" y="18287"/>
                </a:lnTo>
                <a:lnTo>
                  <a:pt x="2834639" y="0"/>
                </a:lnTo>
                <a:close/>
              </a:path>
            </a:pathLst>
          </a:custGeom>
          <a:solidFill>
            <a:srgbClr val="0078D6"/>
          </a:solidFill>
        </p:spPr>
        <p:txBody>
          <a:bodyPr wrap="square" lIns="0" tIns="0" rIns="0" bIns="0" rtlCol="0"/>
          <a:lstStyle/>
          <a:p>
            <a:endParaRPr/>
          </a:p>
        </p:txBody>
      </p:sp>
      <p:sp>
        <p:nvSpPr>
          <p:cNvPr id="32" name="object 7">
            <a:extLst>
              <a:ext uri="{FF2B5EF4-FFF2-40B4-BE49-F238E27FC236}">
                <a16:creationId xmlns:a16="http://schemas.microsoft.com/office/drawing/2014/main" id="{BE233C96-5853-4412-9433-5EDE8F80DA9C}"/>
              </a:ext>
            </a:extLst>
          </p:cNvPr>
          <p:cNvSpPr txBox="1"/>
          <p:nvPr/>
        </p:nvSpPr>
        <p:spPr>
          <a:xfrm>
            <a:off x="4246782" y="4276719"/>
            <a:ext cx="2736062" cy="657872"/>
          </a:xfrm>
          <a:prstGeom prst="rect">
            <a:avLst/>
          </a:prstGeom>
        </p:spPr>
        <p:txBody>
          <a:bodyPr vert="horz" wrap="square" lIns="0" tIns="11430" rIns="0" bIns="0" rtlCol="0">
            <a:spAutoFit/>
          </a:bodyPr>
          <a:lstStyle/>
          <a:p>
            <a:pPr marL="12700">
              <a:lnSpc>
                <a:spcPct val="100000"/>
              </a:lnSpc>
              <a:spcBef>
                <a:spcPts val="90"/>
              </a:spcBef>
            </a:pPr>
            <a:r>
              <a:rPr lang="en-US" sz="1400" spc="-5" dirty="0">
                <a:solidFill>
                  <a:srgbClr val="0078D6"/>
                </a:solidFill>
                <a:latin typeface="Segoe UI"/>
                <a:cs typeface="Segoe UI"/>
              </a:rPr>
              <a:t>Split data into training and testing samples. Deployed regression algorithm</a:t>
            </a:r>
            <a:endParaRPr sz="1400" dirty="0">
              <a:latin typeface="Segoe UI"/>
              <a:cs typeface="Segoe UI"/>
            </a:endParaRPr>
          </a:p>
        </p:txBody>
      </p:sp>
      <p:sp>
        <p:nvSpPr>
          <p:cNvPr id="33" name="object 9">
            <a:extLst>
              <a:ext uri="{FF2B5EF4-FFF2-40B4-BE49-F238E27FC236}">
                <a16:creationId xmlns:a16="http://schemas.microsoft.com/office/drawing/2014/main" id="{25175FDD-2BD1-4280-B55B-AE53F34ECD81}"/>
              </a:ext>
            </a:extLst>
          </p:cNvPr>
          <p:cNvSpPr txBox="1"/>
          <p:nvPr/>
        </p:nvSpPr>
        <p:spPr>
          <a:xfrm>
            <a:off x="8138786" y="4434966"/>
            <a:ext cx="2221865" cy="442429"/>
          </a:xfrm>
          <a:prstGeom prst="rect">
            <a:avLst/>
          </a:prstGeom>
        </p:spPr>
        <p:txBody>
          <a:bodyPr vert="horz" wrap="square" lIns="0" tIns="11430" rIns="0" bIns="0" rtlCol="0">
            <a:spAutoFit/>
          </a:bodyPr>
          <a:lstStyle/>
          <a:p>
            <a:pPr marL="12700">
              <a:lnSpc>
                <a:spcPct val="100000"/>
              </a:lnSpc>
              <a:spcBef>
                <a:spcPts val="90"/>
              </a:spcBef>
            </a:pPr>
            <a:r>
              <a:rPr lang="en-US" sz="1400" spc="-5" dirty="0">
                <a:solidFill>
                  <a:srgbClr val="0078D6"/>
                </a:solidFill>
                <a:latin typeface="Segoe UI"/>
                <a:cs typeface="Segoe UI"/>
              </a:rPr>
              <a:t>Model Evaluation and Prediction</a:t>
            </a:r>
            <a:endParaRPr sz="1400" dirty="0">
              <a:latin typeface="Segoe UI"/>
              <a:cs typeface="Segoe UI"/>
            </a:endParaRPr>
          </a:p>
        </p:txBody>
      </p:sp>
      <p:sp>
        <p:nvSpPr>
          <p:cNvPr id="34" name="object 10">
            <a:extLst>
              <a:ext uri="{FF2B5EF4-FFF2-40B4-BE49-F238E27FC236}">
                <a16:creationId xmlns:a16="http://schemas.microsoft.com/office/drawing/2014/main" id="{526913AD-BCEA-40C6-A770-DF0F02319EF3}"/>
              </a:ext>
            </a:extLst>
          </p:cNvPr>
          <p:cNvSpPr/>
          <p:nvPr/>
        </p:nvSpPr>
        <p:spPr>
          <a:xfrm>
            <a:off x="444364" y="4977384"/>
            <a:ext cx="2834640" cy="18415"/>
          </a:xfrm>
          <a:custGeom>
            <a:avLst/>
            <a:gdLst/>
            <a:ahLst/>
            <a:cxnLst/>
            <a:rect l="l" t="t" r="r" b="b"/>
            <a:pathLst>
              <a:path w="2834640" h="18414">
                <a:moveTo>
                  <a:pt x="2834640" y="0"/>
                </a:moveTo>
                <a:lnTo>
                  <a:pt x="0" y="0"/>
                </a:lnTo>
                <a:lnTo>
                  <a:pt x="0" y="18287"/>
                </a:lnTo>
                <a:lnTo>
                  <a:pt x="2834640" y="18287"/>
                </a:lnTo>
                <a:lnTo>
                  <a:pt x="2834640" y="0"/>
                </a:lnTo>
                <a:close/>
              </a:path>
            </a:pathLst>
          </a:custGeom>
          <a:solidFill>
            <a:srgbClr val="0078D6"/>
          </a:solidFill>
        </p:spPr>
        <p:txBody>
          <a:bodyPr wrap="square" lIns="0" tIns="0" rIns="0" bIns="0" rtlCol="0"/>
          <a:lstStyle/>
          <a:p>
            <a:endParaRPr/>
          </a:p>
        </p:txBody>
      </p:sp>
      <p:sp>
        <p:nvSpPr>
          <p:cNvPr id="35" name="object 11">
            <a:extLst>
              <a:ext uri="{FF2B5EF4-FFF2-40B4-BE49-F238E27FC236}">
                <a16:creationId xmlns:a16="http://schemas.microsoft.com/office/drawing/2014/main" id="{86453966-83D0-4C04-80A3-00513E19E18F}"/>
              </a:ext>
            </a:extLst>
          </p:cNvPr>
          <p:cNvSpPr txBox="1"/>
          <p:nvPr/>
        </p:nvSpPr>
        <p:spPr>
          <a:xfrm>
            <a:off x="432917" y="4434966"/>
            <a:ext cx="1828164" cy="442429"/>
          </a:xfrm>
          <a:prstGeom prst="rect">
            <a:avLst/>
          </a:prstGeom>
        </p:spPr>
        <p:txBody>
          <a:bodyPr vert="horz" wrap="square" lIns="0" tIns="11430" rIns="0" bIns="0" rtlCol="0">
            <a:spAutoFit/>
          </a:bodyPr>
          <a:lstStyle/>
          <a:p>
            <a:pPr marL="12700">
              <a:lnSpc>
                <a:spcPct val="100000"/>
              </a:lnSpc>
              <a:spcBef>
                <a:spcPts val="90"/>
              </a:spcBef>
            </a:pPr>
            <a:r>
              <a:rPr lang="en-US" sz="1400" spc="-15" dirty="0">
                <a:solidFill>
                  <a:srgbClr val="0078D6"/>
                </a:solidFill>
                <a:latin typeface="Segoe UI"/>
                <a:cs typeface="Segoe UI"/>
              </a:rPr>
              <a:t>Data Preparation and </a:t>
            </a:r>
            <a:r>
              <a:rPr sz="1400" spc="-15" dirty="0">
                <a:solidFill>
                  <a:srgbClr val="0078D6"/>
                </a:solidFill>
                <a:latin typeface="Segoe UI"/>
                <a:cs typeface="Segoe UI"/>
              </a:rPr>
              <a:t>S</a:t>
            </a:r>
            <a:r>
              <a:rPr lang="en-US" sz="1400" spc="-15" dirty="0">
                <a:solidFill>
                  <a:srgbClr val="0078D6"/>
                </a:solidFill>
                <a:latin typeface="Segoe UI"/>
                <a:cs typeface="Segoe UI"/>
              </a:rPr>
              <a:t>tandardization</a:t>
            </a:r>
            <a:endParaRPr sz="1400" dirty="0">
              <a:latin typeface="Segoe UI"/>
              <a:cs typeface="Segoe UI"/>
            </a:endParaRPr>
          </a:p>
        </p:txBody>
      </p:sp>
      <p:sp>
        <p:nvSpPr>
          <p:cNvPr id="36" name="object 12">
            <a:extLst>
              <a:ext uri="{FF2B5EF4-FFF2-40B4-BE49-F238E27FC236}">
                <a16:creationId xmlns:a16="http://schemas.microsoft.com/office/drawing/2014/main" id="{F135C1CD-2442-45C9-A42E-6242197D5529}"/>
              </a:ext>
            </a:extLst>
          </p:cNvPr>
          <p:cNvSpPr/>
          <p:nvPr/>
        </p:nvSpPr>
        <p:spPr>
          <a:xfrm>
            <a:off x="7067667" y="4590288"/>
            <a:ext cx="777240" cy="777240"/>
          </a:xfrm>
          <a:custGeom>
            <a:avLst/>
            <a:gdLst/>
            <a:ahLst/>
            <a:cxnLst/>
            <a:rect l="l" t="t" r="r" b="b"/>
            <a:pathLst>
              <a:path w="777240" h="777239">
                <a:moveTo>
                  <a:pt x="388620" y="0"/>
                </a:moveTo>
                <a:lnTo>
                  <a:pt x="339872" y="3027"/>
                </a:lnTo>
                <a:lnTo>
                  <a:pt x="292931" y="11868"/>
                </a:lnTo>
                <a:lnTo>
                  <a:pt x="248161" y="26158"/>
                </a:lnTo>
                <a:lnTo>
                  <a:pt x="205927" y="45532"/>
                </a:lnTo>
                <a:lnTo>
                  <a:pt x="166592" y="69627"/>
                </a:lnTo>
                <a:lnTo>
                  <a:pt x="130521" y="98078"/>
                </a:lnTo>
                <a:lnTo>
                  <a:pt x="98078" y="130521"/>
                </a:lnTo>
                <a:lnTo>
                  <a:pt x="69627" y="166592"/>
                </a:lnTo>
                <a:lnTo>
                  <a:pt x="45532" y="205927"/>
                </a:lnTo>
                <a:lnTo>
                  <a:pt x="26158" y="248161"/>
                </a:lnTo>
                <a:lnTo>
                  <a:pt x="11868" y="292931"/>
                </a:lnTo>
                <a:lnTo>
                  <a:pt x="3027" y="339872"/>
                </a:lnTo>
                <a:lnTo>
                  <a:pt x="0" y="388619"/>
                </a:lnTo>
                <a:lnTo>
                  <a:pt x="3027" y="437367"/>
                </a:lnTo>
                <a:lnTo>
                  <a:pt x="11868" y="484308"/>
                </a:lnTo>
                <a:lnTo>
                  <a:pt x="26158" y="529078"/>
                </a:lnTo>
                <a:lnTo>
                  <a:pt x="45532" y="571312"/>
                </a:lnTo>
                <a:lnTo>
                  <a:pt x="69627" y="610647"/>
                </a:lnTo>
                <a:lnTo>
                  <a:pt x="98078" y="646718"/>
                </a:lnTo>
                <a:lnTo>
                  <a:pt x="130521" y="679161"/>
                </a:lnTo>
                <a:lnTo>
                  <a:pt x="166592" y="707612"/>
                </a:lnTo>
                <a:lnTo>
                  <a:pt x="205927" y="731707"/>
                </a:lnTo>
                <a:lnTo>
                  <a:pt x="248161" y="751081"/>
                </a:lnTo>
                <a:lnTo>
                  <a:pt x="292931" y="765371"/>
                </a:lnTo>
                <a:lnTo>
                  <a:pt x="339872" y="774212"/>
                </a:lnTo>
                <a:lnTo>
                  <a:pt x="388620" y="777240"/>
                </a:lnTo>
                <a:lnTo>
                  <a:pt x="437367" y="774212"/>
                </a:lnTo>
                <a:lnTo>
                  <a:pt x="484308" y="765371"/>
                </a:lnTo>
                <a:lnTo>
                  <a:pt x="529078" y="751081"/>
                </a:lnTo>
                <a:lnTo>
                  <a:pt x="571312" y="731707"/>
                </a:lnTo>
                <a:lnTo>
                  <a:pt x="610647" y="707612"/>
                </a:lnTo>
                <a:lnTo>
                  <a:pt x="646718" y="679161"/>
                </a:lnTo>
                <a:lnTo>
                  <a:pt x="679161" y="646718"/>
                </a:lnTo>
                <a:lnTo>
                  <a:pt x="707612" y="610647"/>
                </a:lnTo>
                <a:lnTo>
                  <a:pt x="731707" y="571312"/>
                </a:lnTo>
                <a:lnTo>
                  <a:pt x="751081" y="529078"/>
                </a:lnTo>
                <a:lnTo>
                  <a:pt x="765371" y="484308"/>
                </a:lnTo>
                <a:lnTo>
                  <a:pt x="774212" y="437367"/>
                </a:lnTo>
                <a:lnTo>
                  <a:pt x="777240" y="388619"/>
                </a:lnTo>
                <a:lnTo>
                  <a:pt x="774212" y="339872"/>
                </a:lnTo>
                <a:lnTo>
                  <a:pt x="765371" y="292931"/>
                </a:lnTo>
                <a:lnTo>
                  <a:pt x="751081" y="248161"/>
                </a:lnTo>
                <a:lnTo>
                  <a:pt x="731707" y="205927"/>
                </a:lnTo>
                <a:lnTo>
                  <a:pt x="707612" y="166592"/>
                </a:lnTo>
                <a:lnTo>
                  <a:pt x="679161" y="130521"/>
                </a:lnTo>
                <a:lnTo>
                  <a:pt x="646718" y="98078"/>
                </a:lnTo>
                <a:lnTo>
                  <a:pt x="610647" y="69627"/>
                </a:lnTo>
                <a:lnTo>
                  <a:pt x="571312" y="45532"/>
                </a:lnTo>
                <a:lnTo>
                  <a:pt x="529078" y="26158"/>
                </a:lnTo>
                <a:lnTo>
                  <a:pt x="484308" y="11868"/>
                </a:lnTo>
                <a:lnTo>
                  <a:pt x="437367" y="3027"/>
                </a:lnTo>
                <a:lnTo>
                  <a:pt x="388620" y="0"/>
                </a:lnTo>
                <a:close/>
              </a:path>
            </a:pathLst>
          </a:custGeom>
          <a:solidFill>
            <a:srgbClr val="FFFFFF"/>
          </a:solidFill>
        </p:spPr>
        <p:txBody>
          <a:bodyPr wrap="square" lIns="0" tIns="0" rIns="0" bIns="0" rtlCol="0"/>
          <a:lstStyle/>
          <a:p>
            <a:endParaRPr/>
          </a:p>
        </p:txBody>
      </p:sp>
      <p:sp>
        <p:nvSpPr>
          <p:cNvPr id="37" name="object 14">
            <a:extLst>
              <a:ext uri="{FF2B5EF4-FFF2-40B4-BE49-F238E27FC236}">
                <a16:creationId xmlns:a16="http://schemas.microsoft.com/office/drawing/2014/main" id="{E5B3439C-B4EC-40A2-9940-9BED0C793B4E}"/>
              </a:ext>
            </a:extLst>
          </p:cNvPr>
          <p:cNvSpPr/>
          <p:nvPr/>
        </p:nvSpPr>
        <p:spPr>
          <a:xfrm>
            <a:off x="10970396" y="4431664"/>
            <a:ext cx="777240" cy="935863"/>
          </a:xfrm>
          <a:custGeom>
            <a:avLst/>
            <a:gdLst/>
            <a:ahLst/>
            <a:cxnLst/>
            <a:rect l="l" t="t" r="r" b="b"/>
            <a:pathLst>
              <a:path w="777240" h="777239">
                <a:moveTo>
                  <a:pt x="388620" y="0"/>
                </a:moveTo>
                <a:lnTo>
                  <a:pt x="339872" y="3027"/>
                </a:lnTo>
                <a:lnTo>
                  <a:pt x="292931" y="11868"/>
                </a:lnTo>
                <a:lnTo>
                  <a:pt x="248161" y="26158"/>
                </a:lnTo>
                <a:lnTo>
                  <a:pt x="205927" y="45532"/>
                </a:lnTo>
                <a:lnTo>
                  <a:pt x="166592" y="69627"/>
                </a:lnTo>
                <a:lnTo>
                  <a:pt x="130521" y="98078"/>
                </a:lnTo>
                <a:lnTo>
                  <a:pt x="98078" y="130521"/>
                </a:lnTo>
                <a:lnTo>
                  <a:pt x="69627" y="166592"/>
                </a:lnTo>
                <a:lnTo>
                  <a:pt x="45532" y="205927"/>
                </a:lnTo>
                <a:lnTo>
                  <a:pt x="26158" y="248161"/>
                </a:lnTo>
                <a:lnTo>
                  <a:pt x="11868" y="292931"/>
                </a:lnTo>
                <a:lnTo>
                  <a:pt x="3027" y="339872"/>
                </a:lnTo>
                <a:lnTo>
                  <a:pt x="0" y="388619"/>
                </a:lnTo>
                <a:lnTo>
                  <a:pt x="3027" y="437367"/>
                </a:lnTo>
                <a:lnTo>
                  <a:pt x="11868" y="484308"/>
                </a:lnTo>
                <a:lnTo>
                  <a:pt x="26158" y="529078"/>
                </a:lnTo>
                <a:lnTo>
                  <a:pt x="45532" y="571312"/>
                </a:lnTo>
                <a:lnTo>
                  <a:pt x="69627" y="610647"/>
                </a:lnTo>
                <a:lnTo>
                  <a:pt x="98078" y="646718"/>
                </a:lnTo>
                <a:lnTo>
                  <a:pt x="130521" y="679161"/>
                </a:lnTo>
                <a:lnTo>
                  <a:pt x="166592" y="707612"/>
                </a:lnTo>
                <a:lnTo>
                  <a:pt x="205927" y="731707"/>
                </a:lnTo>
                <a:lnTo>
                  <a:pt x="248161" y="751081"/>
                </a:lnTo>
                <a:lnTo>
                  <a:pt x="292931" y="765371"/>
                </a:lnTo>
                <a:lnTo>
                  <a:pt x="339872" y="774212"/>
                </a:lnTo>
                <a:lnTo>
                  <a:pt x="388620" y="777240"/>
                </a:lnTo>
                <a:lnTo>
                  <a:pt x="437367" y="774212"/>
                </a:lnTo>
                <a:lnTo>
                  <a:pt x="484308" y="765371"/>
                </a:lnTo>
                <a:lnTo>
                  <a:pt x="529078" y="751081"/>
                </a:lnTo>
                <a:lnTo>
                  <a:pt x="571312" y="731707"/>
                </a:lnTo>
                <a:lnTo>
                  <a:pt x="610647" y="707612"/>
                </a:lnTo>
                <a:lnTo>
                  <a:pt x="646718" y="679161"/>
                </a:lnTo>
                <a:lnTo>
                  <a:pt x="679161" y="646718"/>
                </a:lnTo>
                <a:lnTo>
                  <a:pt x="707612" y="610647"/>
                </a:lnTo>
                <a:lnTo>
                  <a:pt x="731707" y="571312"/>
                </a:lnTo>
                <a:lnTo>
                  <a:pt x="751081" y="529078"/>
                </a:lnTo>
                <a:lnTo>
                  <a:pt x="765371" y="484308"/>
                </a:lnTo>
                <a:lnTo>
                  <a:pt x="774212" y="437367"/>
                </a:lnTo>
                <a:lnTo>
                  <a:pt x="777240" y="388619"/>
                </a:lnTo>
                <a:lnTo>
                  <a:pt x="774212" y="339872"/>
                </a:lnTo>
                <a:lnTo>
                  <a:pt x="765371" y="292931"/>
                </a:lnTo>
                <a:lnTo>
                  <a:pt x="751081" y="248161"/>
                </a:lnTo>
                <a:lnTo>
                  <a:pt x="731707" y="205927"/>
                </a:lnTo>
                <a:lnTo>
                  <a:pt x="707612" y="166592"/>
                </a:lnTo>
                <a:lnTo>
                  <a:pt x="679161" y="130521"/>
                </a:lnTo>
                <a:lnTo>
                  <a:pt x="646718" y="98078"/>
                </a:lnTo>
                <a:lnTo>
                  <a:pt x="610647" y="69627"/>
                </a:lnTo>
                <a:lnTo>
                  <a:pt x="571312" y="45532"/>
                </a:lnTo>
                <a:lnTo>
                  <a:pt x="529078" y="26158"/>
                </a:lnTo>
                <a:lnTo>
                  <a:pt x="484308" y="11868"/>
                </a:lnTo>
                <a:lnTo>
                  <a:pt x="437367" y="3027"/>
                </a:lnTo>
                <a:lnTo>
                  <a:pt x="388620" y="0"/>
                </a:lnTo>
                <a:close/>
              </a:path>
            </a:pathLst>
          </a:custGeom>
          <a:solidFill>
            <a:srgbClr val="FFFFFF"/>
          </a:solidFill>
        </p:spPr>
        <p:txBody>
          <a:bodyPr wrap="square" lIns="0" tIns="0" rIns="0" bIns="0" rtlCol="0"/>
          <a:lstStyle/>
          <a:p>
            <a:endParaRPr/>
          </a:p>
        </p:txBody>
      </p:sp>
      <p:sp>
        <p:nvSpPr>
          <p:cNvPr id="38" name="object 16">
            <a:extLst>
              <a:ext uri="{FF2B5EF4-FFF2-40B4-BE49-F238E27FC236}">
                <a16:creationId xmlns:a16="http://schemas.microsoft.com/office/drawing/2014/main" id="{2FC50F15-397C-43E9-8BBB-894A728AFEF0}"/>
              </a:ext>
            </a:extLst>
          </p:cNvPr>
          <p:cNvSpPr/>
          <p:nvPr/>
        </p:nvSpPr>
        <p:spPr>
          <a:xfrm>
            <a:off x="3218044" y="4590288"/>
            <a:ext cx="777240" cy="777240"/>
          </a:xfrm>
          <a:custGeom>
            <a:avLst/>
            <a:gdLst/>
            <a:ahLst/>
            <a:cxnLst/>
            <a:rect l="l" t="t" r="r" b="b"/>
            <a:pathLst>
              <a:path w="777239" h="777239">
                <a:moveTo>
                  <a:pt x="388620" y="0"/>
                </a:moveTo>
                <a:lnTo>
                  <a:pt x="339872" y="3027"/>
                </a:lnTo>
                <a:lnTo>
                  <a:pt x="292931" y="11868"/>
                </a:lnTo>
                <a:lnTo>
                  <a:pt x="248161" y="26158"/>
                </a:lnTo>
                <a:lnTo>
                  <a:pt x="205927" y="45532"/>
                </a:lnTo>
                <a:lnTo>
                  <a:pt x="166592" y="69627"/>
                </a:lnTo>
                <a:lnTo>
                  <a:pt x="130521" y="98078"/>
                </a:lnTo>
                <a:lnTo>
                  <a:pt x="98078" y="130521"/>
                </a:lnTo>
                <a:lnTo>
                  <a:pt x="69627" y="166592"/>
                </a:lnTo>
                <a:lnTo>
                  <a:pt x="45532" y="205927"/>
                </a:lnTo>
                <a:lnTo>
                  <a:pt x="26158" y="248161"/>
                </a:lnTo>
                <a:lnTo>
                  <a:pt x="11868" y="292931"/>
                </a:lnTo>
                <a:lnTo>
                  <a:pt x="3027" y="339872"/>
                </a:lnTo>
                <a:lnTo>
                  <a:pt x="0" y="388619"/>
                </a:lnTo>
                <a:lnTo>
                  <a:pt x="3027" y="437367"/>
                </a:lnTo>
                <a:lnTo>
                  <a:pt x="11868" y="484308"/>
                </a:lnTo>
                <a:lnTo>
                  <a:pt x="26158" y="529078"/>
                </a:lnTo>
                <a:lnTo>
                  <a:pt x="45532" y="571312"/>
                </a:lnTo>
                <a:lnTo>
                  <a:pt x="69627" y="610647"/>
                </a:lnTo>
                <a:lnTo>
                  <a:pt x="98078" y="646718"/>
                </a:lnTo>
                <a:lnTo>
                  <a:pt x="130521" y="679161"/>
                </a:lnTo>
                <a:lnTo>
                  <a:pt x="166592" y="707612"/>
                </a:lnTo>
                <a:lnTo>
                  <a:pt x="205927" y="731707"/>
                </a:lnTo>
                <a:lnTo>
                  <a:pt x="248161" y="751081"/>
                </a:lnTo>
                <a:lnTo>
                  <a:pt x="292931" y="765371"/>
                </a:lnTo>
                <a:lnTo>
                  <a:pt x="339872" y="774212"/>
                </a:lnTo>
                <a:lnTo>
                  <a:pt x="388620" y="777240"/>
                </a:lnTo>
                <a:lnTo>
                  <a:pt x="437367" y="774212"/>
                </a:lnTo>
                <a:lnTo>
                  <a:pt x="484308" y="765371"/>
                </a:lnTo>
                <a:lnTo>
                  <a:pt x="529078" y="751081"/>
                </a:lnTo>
                <a:lnTo>
                  <a:pt x="571312" y="731707"/>
                </a:lnTo>
                <a:lnTo>
                  <a:pt x="610647" y="707612"/>
                </a:lnTo>
                <a:lnTo>
                  <a:pt x="646718" y="679161"/>
                </a:lnTo>
                <a:lnTo>
                  <a:pt x="679161" y="646718"/>
                </a:lnTo>
                <a:lnTo>
                  <a:pt x="707612" y="610647"/>
                </a:lnTo>
                <a:lnTo>
                  <a:pt x="731707" y="571312"/>
                </a:lnTo>
                <a:lnTo>
                  <a:pt x="751081" y="529078"/>
                </a:lnTo>
                <a:lnTo>
                  <a:pt x="765371" y="484308"/>
                </a:lnTo>
                <a:lnTo>
                  <a:pt x="774212" y="437367"/>
                </a:lnTo>
                <a:lnTo>
                  <a:pt x="777239" y="388619"/>
                </a:lnTo>
                <a:lnTo>
                  <a:pt x="774212" y="339872"/>
                </a:lnTo>
                <a:lnTo>
                  <a:pt x="765371" y="292931"/>
                </a:lnTo>
                <a:lnTo>
                  <a:pt x="751081" y="248161"/>
                </a:lnTo>
                <a:lnTo>
                  <a:pt x="731707" y="205927"/>
                </a:lnTo>
                <a:lnTo>
                  <a:pt x="707612" y="166592"/>
                </a:lnTo>
                <a:lnTo>
                  <a:pt x="679161" y="130521"/>
                </a:lnTo>
                <a:lnTo>
                  <a:pt x="646718" y="98078"/>
                </a:lnTo>
                <a:lnTo>
                  <a:pt x="610647" y="69627"/>
                </a:lnTo>
                <a:lnTo>
                  <a:pt x="571312" y="45532"/>
                </a:lnTo>
                <a:lnTo>
                  <a:pt x="529078" y="26158"/>
                </a:lnTo>
                <a:lnTo>
                  <a:pt x="484308" y="11868"/>
                </a:lnTo>
                <a:lnTo>
                  <a:pt x="437367" y="3027"/>
                </a:lnTo>
                <a:lnTo>
                  <a:pt x="388620" y="0"/>
                </a:lnTo>
                <a:close/>
              </a:path>
            </a:pathLst>
          </a:custGeom>
          <a:solidFill>
            <a:srgbClr val="FFFFFF"/>
          </a:solidFill>
        </p:spPr>
        <p:txBody>
          <a:bodyPr wrap="square" lIns="0" tIns="0" rIns="0" bIns="0" rtlCol="0"/>
          <a:lstStyle/>
          <a:p>
            <a:endParaRPr/>
          </a:p>
        </p:txBody>
      </p:sp>
      <p:sp>
        <p:nvSpPr>
          <p:cNvPr id="39" name="object 13">
            <a:extLst>
              <a:ext uri="{FF2B5EF4-FFF2-40B4-BE49-F238E27FC236}">
                <a16:creationId xmlns:a16="http://schemas.microsoft.com/office/drawing/2014/main" id="{4200E084-961B-4C94-9078-FA470821412E}"/>
              </a:ext>
            </a:extLst>
          </p:cNvPr>
          <p:cNvSpPr/>
          <p:nvPr/>
        </p:nvSpPr>
        <p:spPr>
          <a:xfrm>
            <a:off x="7068311" y="4590288"/>
            <a:ext cx="777240" cy="777240"/>
          </a:xfrm>
          <a:custGeom>
            <a:avLst/>
            <a:gdLst/>
            <a:ahLst/>
            <a:cxnLst/>
            <a:rect l="l" t="t" r="r" b="b"/>
            <a:pathLst>
              <a:path w="777240" h="777239">
                <a:moveTo>
                  <a:pt x="0" y="388619"/>
                </a:moveTo>
                <a:lnTo>
                  <a:pt x="3027" y="339872"/>
                </a:lnTo>
                <a:lnTo>
                  <a:pt x="11868" y="292931"/>
                </a:lnTo>
                <a:lnTo>
                  <a:pt x="26158" y="248161"/>
                </a:lnTo>
                <a:lnTo>
                  <a:pt x="45532" y="205927"/>
                </a:lnTo>
                <a:lnTo>
                  <a:pt x="69627" y="166592"/>
                </a:lnTo>
                <a:lnTo>
                  <a:pt x="98078" y="130521"/>
                </a:lnTo>
                <a:lnTo>
                  <a:pt x="130521" y="98078"/>
                </a:lnTo>
                <a:lnTo>
                  <a:pt x="166592" y="69627"/>
                </a:lnTo>
                <a:lnTo>
                  <a:pt x="205927" y="45532"/>
                </a:lnTo>
                <a:lnTo>
                  <a:pt x="248161" y="26158"/>
                </a:lnTo>
                <a:lnTo>
                  <a:pt x="292931" y="11868"/>
                </a:lnTo>
                <a:lnTo>
                  <a:pt x="339872" y="3027"/>
                </a:lnTo>
                <a:lnTo>
                  <a:pt x="388620" y="0"/>
                </a:lnTo>
                <a:lnTo>
                  <a:pt x="437367" y="3027"/>
                </a:lnTo>
                <a:lnTo>
                  <a:pt x="484308" y="11868"/>
                </a:lnTo>
                <a:lnTo>
                  <a:pt x="529078" y="26158"/>
                </a:lnTo>
                <a:lnTo>
                  <a:pt x="571312" y="45532"/>
                </a:lnTo>
                <a:lnTo>
                  <a:pt x="610647" y="69627"/>
                </a:lnTo>
                <a:lnTo>
                  <a:pt x="646718" y="98078"/>
                </a:lnTo>
                <a:lnTo>
                  <a:pt x="679161" y="130521"/>
                </a:lnTo>
                <a:lnTo>
                  <a:pt x="707612" y="166592"/>
                </a:lnTo>
                <a:lnTo>
                  <a:pt x="731707" y="205927"/>
                </a:lnTo>
                <a:lnTo>
                  <a:pt x="751081" y="248161"/>
                </a:lnTo>
                <a:lnTo>
                  <a:pt x="765371" y="292931"/>
                </a:lnTo>
                <a:lnTo>
                  <a:pt x="774212" y="339872"/>
                </a:lnTo>
                <a:lnTo>
                  <a:pt x="777240" y="388619"/>
                </a:lnTo>
                <a:lnTo>
                  <a:pt x="774212" y="437367"/>
                </a:lnTo>
                <a:lnTo>
                  <a:pt x="765371" y="484308"/>
                </a:lnTo>
                <a:lnTo>
                  <a:pt x="751081" y="529078"/>
                </a:lnTo>
                <a:lnTo>
                  <a:pt x="731707" y="571312"/>
                </a:lnTo>
                <a:lnTo>
                  <a:pt x="707612" y="610647"/>
                </a:lnTo>
                <a:lnTo>
                  <a:pt x="679161" y="646718"/>
                </a:lnTo>
                <a:lnTo>
                  <a:pt x="646718" y="679161"/>
                </a:lnTo>
                <a:lnTo>
                  <a:pt x="610647" y="707612"/>
                </a:lnTo>
                <a:lnTo>
                  <a:pt x="571312" y="731707"/>
                </a:lnTo>
                <a:lnTo>
                  <a:pt x="529078" y="751081"/>
                </a:lnTo>
                <a:lnTo>
                  <a:pt x="484308" y="765371"/>
                </a:lnTo>
                <a:lnTo>
                  <a:pt x="437367" y="774212"/>
                </a:lnTo>
                <a:lnTo>
                  <a:pt x="388620" y="777240"/>
                </a:lnTo>
                <a:lnTo>
                  <a:pt x="339872" y="774212"/>
                </a:lnTo>
                <a:lnTo>
                  <a:pt x="292931" y="765371"/>
                </a:lnTo>
                <a:lnTo>
                  <a:pt x="248161" y="751081"/>
                </a:lnTo>
                <a:lnTo>
                  <a:pt x="205927" y="731707"/>
                </a:lnTo>
                <a:lnTo>
                  <a:pt x="166592" y="707612"/>
                </a:lnTo>
                <a:lnTo>
                  <a:pt x="130521" y="679161"/>
                </a:lnTo>
                <a:lnTo>
                  <a:pt x="98078" y="646718"/>
                </a:lnTo>
                <a:lnTo>
                  <a:pt x="69627" y="610647"/>
                </a:lnTo>
                <a:lnTo>
                  <a:pt x="45532" y="571312"/>
                </a:lnTo>
                <a:lnTo>
                  <a:pt x="26158" y="529078"/>
                </a:lnTo>
                <a:lnTo>
                  <a:pt x="11868" y="484308"/>
                </a:lnTo>
                <a:lnTo>
                  <a:pt x="3027" y="437367"/>
                </a:lnTo>
                <a:lnTo>
                  <a:pt x="0" y="388619"/>
                </a:lnTo>
                <a:close/>
              </a:path>
            </a:pathLst>
          </a:custGeom>
          <a:ln w="12192">
            <a:solidFill>
              <a:srgbClr val="0078D6"/>
            </a:solidFill>
          </a:ln>
        </p:spPr>
        <p:txBody>
          <a:bodyPr wrap="square" lIns="0" tIns="0" rIns="0" bIns="0" rtlCol="0"/>
          <a:lstStyle/>
          <a:p>
            <a:endParaRPr/>
          </a:p>
        </p:txBody>
      </p:sp>
      <p:sp>
        <p:nvSpPr>
          <p:cNvPr id="40" name="object 15">
            <a:extLst>
              <a:ext uri="{FF2B5EF4-FFF2-40B4-BE49-F238E27FC236}">
                <a16:creationId xmlns:a16="http://schemas.microsoft.com/office/drawing/2014/main" id="{2C77D643-44D2-4703-91F3-BE9057FBB533}"/>
              </a:ext>
            </a:extLst>
          </p:cNvPr>
          <p:cNvSpPr/>
          <p:nvPr/>
        </p:nvSpPr>
        <p:spPr>
          <a:xfrm>
            <a:off x="10920983" y="4590288"/>
            <a:ext cx="777240" cy="777240"/>
          </a:xfrm>
          <a:custGeom>
            <a:avLst/>
            <a:gdLst/>
            <a:ahLst/>
            <a:cxnLst/>
            <a:rect l="l" t="t" r="r" b="b"/>
            <a:pathLst>
              <a:path w="777240" h="777239">
                <a:moveTo>
                  <a:pt x="0" y="388619"/>
                </a:moveTo>
                <a:lnTo>
                  <a:pt x="3027" y="339872"/>
                </a:lnTo>
                <a:lnTo>
                  <a:pt x="11868" y="292931"/>
                </a:lnTo>
                <a:lnTo>
                  <a:pt x="26158" y="248161"/>
                </a:lnTo>
                <a:lnTo>
                  <a:pt x="45532" y="205927"/>
                </a:lnTo>
                <a:lnTo>
                  <a:pt x="69627" y="166592"/>
                </a:lnTo>
                <a:lnTo>
                  <a:pt x="98078" y="130521"/>
                </a:lnTo>
                <a:lnTo>
                  <a:pt x="130521" y="98078"/>
                </a:lnTo>
                <a:lnTo>
                  <a:pt x="166592" y="69627"/>
                </a:lnTo>
                <a:lnTo>
                  <a:pt x="205927" y="45532"/>
                </a:lnTo>
                <a:lnTo>
                  <a:pt x="248161" y="26158"/>
                </a:lnTo>
                <a:lnTo>
                  <a:pt x="292931" y="11868"/>
                </a:lnTo>
                <a:lnTo>
                  <a:pt x="339872" y="3027"/>
                </a:lnTo>
                <a:lnTo>
                  <a:pt x="388620" y="0"/>
                </a:lnTo>
                <a:lnTo>
                  <a:pt x="437367" y="3027"/>
                </a:lnTo>
                <a:lnTo>
                  <a:pt x="484308" y="11868"/>
                </a:lnTo>
                <a:lnTo>
                  <a:pt x="529078" y="26158"/>
                </a:lnTo>
                <a:lnTo>
                  <a:pt x="571312" y="45532"/>
                </a:lnTo>
                <a:lnTo>
                  <a:pt x="610647" y="69627"/>
                </a:lnTo>
                <a:lnTo>
                  <a:pt x="646718" y="98078"/>
                </a:lnTo>
                <a:lnTo>
                  <a:pt x="679161" y="130521"/>
                </a:lnTo>
                <a:lnTo>
                  <a:pt x="707612" y="166592"/>
                </a:lnTo>
                <a:lnTo>
                  <a:pt x="731707" y="205927"/>
                </a:lnTo>
                <a:lnTo>
                  <a:pt x="751081" y="248161"/>
                </a:lnTo>
                <a:lnTo>
                  <a:pt x="765371" y="292931"/>
                </a:lnTo>
                <a:lnTo>
                  <a:pt x="774212" y="339872"/>
                </a:lnTo>
                <a:lnTo>
                  <a:pt x="777240" y="388619"/>
                </a:lnTo>
                <a:lnTo>
                  <a:pt x="774212" y="437367"/>
                </a:lnTo>
                <a:lnTo>
                  <a:pt x="765371" y="484308"/>
                </a:lnTo>
                <a:lnTo>
                  <a:pt x="751081" y="529078"/>
                </a:lnTo>
                <a:lnTo>
                  <a:pt x="731707" y="571312"/>
                </a:lnTo>
                <a:lnTo>
                  <a:pt x="707612" y="610647"/>
                </a:lnTo>
                <a:lnTo>
                  <a:pt x="679161" y="646718"/>
                </a:lnTo>
                <a:lnTo>
                  <a:pt x="646718" y="679161"/>
                </a:lnTo>
                <a:lnTo>
                  <a:pt x="610647" y="707612"/>
                </a:lnTo>
                <a:lnTo>
                  <a:pt x="571312" y="731707"/>
                </a:lnTo>
                <a:lnTo>
                  <a:pt x="529078" y="751081"/>
                </a:lnTo>
                <a:lnTo>
                  <a:pt x="484308" y="765371"/>
                </a:lnTo>
                <a:lnTo>
                  <a:pt x="437367" y="774212"/>
                </a:lnTo>
                <a:lnTo>
                  <a:pt x="388620" y="777240"/>
                </a:lnTo>
                <a:lnTo>
                  <a:pt x="339872" y="774212"/>
                </a:lnTo>
                <a:lnTo>
                  <a:pt x="292931" y="765371"/>
                </a:lnTo>
                <a:lnTo>
                  <a:pt x="248161" y="751081"/>
                </a:lnTo>
                <a:lnTo>
                  <a:pt x="205927" y="731707"/>
                </a:lnTo>
                <a:lnTo>
                  <a:pt x="166592" y="707612"/>
                </a:lnTo>
                <a:lnTo>
                  <a:pt x="130521" y="679161"/>
                </a:lnTo>
                <a:lnTo>
                  <a:pt x="98078" y="646718"/>
                </a:lnTo>
                <a:lnTo>
                  <a:pt x="69627" y="610647"/>
                </a:lnTo>
                <a:lnTo>
                  <a:pt x="45532" y="571312"/>
                </a:lnTo>
                <a:lnTo>
                  <a:pt x="26158" y="529078"/>
                </a:lnTo>
                <a:lnTo>
                  <a:pt x="11868" y="484308"/>
                </a:lnTo>
                <a:lnTo>
                  <a:pt x="3027" y="437367"/>
                </a:lnTo>
                <a:lnTo>
                  <a:pt x="0" y="388619"/>
                </a:lnTo>
                <a:close/>
              </a:path>
            </a:pathLst>
          </a:custGeom>
          <a:ln w="12192">
            <a:solidFill>
              <a:srgbClr val="0078D6"/>
            </a:solidFill>
          </a:ln>
        </p:spPr>
        <p:txBody>
          <a:bodyPr wrap="square" lIns="0" tIns="0" rIns="0" bIns="0" rtlCol="0"/>
          <a:lstStyle/>
          <a:p>
            <a:endParaRPr/>
          </a:p>
        </p:txBody>
      </p:sp>
      <p:sp>
        <p:nvSpPr>
          <p:cNvPr id="41" name="object 17">
            <a:extLst>
              <a:ext uri="{FF2B5EF4-FFF2-40B4-BE49-F238E27FC236}">
                <a16:creationId xmlns:a16="http://schemas.microsoft.com/office/drawing/2014/main" id="{3AECA7A2-46A0-426E-84CA-A3C17CA337BB}"/>
              </a:ext>
            </a:extLst>
          </p:cNvPr>
          <p:cNvSpPr/>
          <p:nvPr/>
        </p:nvSpPr>
        <p:spPr>
          <a:xfrm>
            <a:off x="3218688" y="4590288"/>
            <a:ext cx="777240" cy="777240"/>
          </a:xfrm>
          <a:custGeom>
            <a:avLst/>
            <a:gdLst/>
            <a:ahLst/>
            <a:cxnLst/>
            <a:rect l="l" t="t" r="r" b="b"/>
            <a:pathLst>
              <a:path w="777239" h="777239">
                <a:moveTo>
                  <a:pt x="0" y="388619"/>
                </a:moveTo>
                <a:lnTo>
                  <a:pt x="3027" y="339872"/>
                </a:lnTo>
                <a:lnTo>
                  <a:pt x="11868" y="292931"/>
                </a:lnTo>
                <a:lnTo>
                  <a:pt x="26158" y="248161"/>
                </a:lnTo>
                <a:lnTo>
                  <a:pt x="45532" y="205927"/>
                </a:lnTo>
                <a:lnTo>
                  <a:pt x="69627" y="166592"/>
                </a:lnTo>
                <a:lnTo>
                  <a:pt x="98078" y="130521"/>
                </a:lnTo>
                <a:lnTo>
                  <a:pt x="130521" y="98078"/>
                </a:lnTo>
                <a:lnTo>
                  <a:pt x="166592" y="69627"/>
                </a:lnTo>
                <a:lnTo>
                  <a:pt x="205927" y="45532"/>
                </a:lnTo>
                <a:lnTo>
                  <a:pt x="248161" y="26158"/>
                </a:lnTo>
                <a:lnTo>
                  <a:pt x="292931" y="11868"/>
                </a:lnTo>
                <a:lnTo>
                  <a:pt x="339872" y="3027"/>
                </a:lnTo>
                <a:lnTo>
                  <a:pt x="388620" y="0"/>
                </a:lnTo>
                <a:lnTo>
                  <a:pt x="437367" y="3027"/>
                </a:lnTo>
                <a:lnTo>
                  <a:pt x="484308" y="11868"/>
                </a:lnTo>
                <a:lnTo>
                  <a:pt x="529078" y="26158"/>
                </a:lnTo>
                <a:lnTo>
                  <a:pt x="571312" y="45532"/>
                </a:lnTo>
                <a:lnTo>
                  <a:pt x="610647" y="69627"/>
                </a:lnTo>
                <a:lnTo>
                  <a:pt x="646718" y="98078"/>
                </a:lnTo>
                <a:lnTo>
                  <a:pt x="679161" y="130521"/>
                </a:lnTo>
                <a:lnTo>
                  <a:pt x="707612" y="166592"/>
                </a:lnTo>
                <a:lnTo>
                  <a:pt x="731707" y="205927"/>
                </a:lnTo>
                <a:lnTo>
                  <a:pt x="751081" y="248161"/>
                </a:lnTo>
                <a:lnTo>
                  <a:pt x="765371" y="292931"/>
                </a:lnTo>
                <a:lnTo>
                  <a:pt x="774212" y="339872"/>
                </a:lnTo>
                <a:lnTo>
                  <a:pt x="777239" y="388619"/>
                </a:lnTo>
                <a:lnTo>
                  <a:pt x="774212" y="437367"/>
                </a:lnTo>
                <a:lnTo>
                  <a:pt x="765371" y="484308"/>
                </a:lnTo>
                <a:lnTo>
                  <a:pt x="751081" y="529078"/>
                </a:lnTo>
                <a:lnTo>
                  <a:pt x="731707" y="571312"/>
                </a:lnTo>
                <a:lnTo>
                  <a:pt x="707612" y="610647"/>
                </a:lnTo>
                <a:lnTo>
                  <a:pt x="679161" y="646718"/>
                </a:lnTo>
                <a:lnTo>
                  <a:pt x="646718" y="679161"/>
                </a:lnTo>
                <a:lnTo>
                  <a:pt x="610647" y="707612"/>
                </a:lnTo>
                <a:lnTo>
                  <a:pt x="571312" y="731707"/>
                </a:lnTo>
                <a:lnTo>
                  <a:pt x="529078" y="751081"/>
                </a:lnTo>
                <a:lnTo>
                  <a:pt x="484308" y="765371"/>
                </a:lnTo>
                <a:lnTo>
                  <a:pt x="437367" y="774212"/>
                </a:lnTo>
                <a:lnTo>
                  <a:pt x="388620" y="777240"/>
                </a:lnTo>
                <a:lnTo>
                  <a:pt x="339872" y="774212"/>
                </a:lnTo>
                <a:lnTo>
                  <a:pt x="292931" y="765371"/>
                </a:lnTo>
                <a:lnTo>
                  <a:pt x="248161" y="751081"/>
                </a:lnTo>
                <a:lnTo>
                  <a:pt x="205927" y="731707"/>
                </a:lnTo>
                <a:lnTo>
                  <a:pt x="166592" y="707612"/>
                </a:lnTo>
                <a:lnTo>
                  <a:pt x="130521" y="679161"/>
                </a:lnTo>
                <a:lnTo>
                  <a:pt x="98078" y="646718"/>
                </a:lnTo>
                <a:lnTo>
                  <a:pt x="69627" y="610647"/>
                </a:lnTo>
                <a:lnTo>
                  <a:pt x="45532" y="571312"/>
                </a:lnTo>
                <a:lnTo>
                  <a:pt x="26158" y="529078"/>
                </a:lnTo>
                <a:lnTo>
                  <a:pt x="11868" y="484308"/>
                </a:lnTo>
                <a:lnTo>
                  <a:pt x="3027" y="437367"/>
                </a:lnTo>
                <a:lnTo>
                  <a:pt x="0" y="388619"/>
                </a:lnTo>
                <a:close/>
              </a:path>
            </a:pathLst>
          </a:custGeom>
          <a:ln w="12192">
            <a:solidFill>
              <a:srgbClr val="0078D6"/>
            </a:solidFill>
          </a:ln>
        </p:spPr>
        <p:txBody>
          <a:bodyPr wrap="square" lIns="0" tIns="0" rIns="0" bIns="0" rtlCol="0"/>
          <a:lstStyle/>
          <a:p>
            <a:endParaRPr/>
          </a:p>
        </p:txBody>
      </p:sp>
      <p:sp>
        <p:nvSpPr>
          <p:cNvPr id="42" name="object 18">
            <a:extLst>
              <a:ext uri="{FF2B5EF4-FFF2-40B4-BE49-F238E27FC236}">
                <a16:creationId xmlns:a16="http://schemas.microsoft.com/office/drawing/2014/main" id="{C7B4F6C6-9123-449F-A22B-93959C33A92D}"/>
              </a:ext>
            </a:extLst>
          </p:cNvPr>
          <p:cNvSpPr/>
          <p:nvPr/>
        </p:nvSpPr>
        <p:spPr>
          <a:xfrm>
            <a:off x="3395471" y="4754879"/>
            <a:ext cx="423672" cy="448055"/>
          </a:xfrm>
          <a:prstGeom prst="rect">
            <a:avLst/>
          </a:prstGeom>
          <a:blipFill>
            <a:blip r:embed="rId2" cstate="print"/>
            <a:stretch>
              <a:fillRect/>
            </a:stretch>
          </a:blipFill>
        </p:spPr>
        <p:txBody>
          <a:bodyPr wrap="square" lIns="0" tIns="0" rIns="0" bIns="0" rtlCol="0"/>
          <a:lstStyle/>
          <a:p>
            <a:endParaRPr/>
          </a:p>
        </p:txBody>
      </p:sp>
      <p:sp>
        <p:nvSpPr>
          <p:cNvPr id="43" name="object 27">
            <a:extLst>
              <a:ext uri="{FF2B5EF4-FFF2-40B4-BE49-F238E27FC236}">
                <a16:creationId xmlns:a16="http://schemas.microsoft.com/office/drawing/2014/main" id="{F1F9D190-11BB-4C59-98C9-0BF56A4C13F5}"/>
              </a:ext>
            </a:extLst>
          </p:cNvPr>
          <p:cNvSpPr/>
          <p:nvPr/>
        </p:nvSpPr>
        <p:spPr>
          <a:xfrm>
            <a:off x="11085575" y="4648905"/>
            <a:ext cx="410845" cy="247650"/>
          </a:xfrm>
          <a:custGeom>
            <a:avLst/>
            <a:gdLst/>
            <a:ahLst/>
            <a:cxnLst/>
            <a:rect l="l" t="t" r="r" b="b"/>
            <a:pathLst>
              <a:path w="410845" h="247650">
                <a:moveTo>
                  <a:pt x="410590" y="0"/>
                </a:moveTo>
                <a:lnTo>
                  <a:pt x="275208" y="135000"/>
                </a:lnTo>
                <a:lnTo>
                  <a:pt x="193801" y="53720"/>
                </a:lnTo>
                <a:lnTo>
                  <a:pt x="0" y="247141"/>
                </a:lnTo>
              </a:path>
            </a:pathLst>
          </a:custGeom>
          <a:ln w="12192">
            <a:solidFill>
              <a:srgbClr val="0078D6"/>
            </a:solidFill>
          </a:ln>
        </p:spPr>
        <p:txBody>
          <a:bodyPr wrap="square" lIns="0" tIns="0" rIns="0" bIns="0" rtlCol="0"/>
          <a:lstStyle/>
          <a:p>
            <a:endParaRPr/>
          </a:p>
        </p:txBody>
      </p:sp>
      <p:sp>
        <p:nvSpPr>
          <p:cNvPr id="44" name="object 31">
            <a:extLst>
              <a:ext uri="{FF2B5EF4-FFF2-40B4-BE49-F238E27FC236}">
                <a16:creationId xmlns:a16="http://schemas.microsoft.com/office/drawing/2014/main" id="{86B5063D-B0E4-4E6B-BECF-3AD362728759}"/>
              </a:ext>
            </a:extLst>
          </p:cNvPr>
          <p:cNvSpPr/>
          <p:nvPr/>
        </p:nvSpPr>
        <p:spPr>
          <a:xfrm>
            <a:off x="11152514" y="4896555"/>
            <a:ext cx="266700" cy="274320"/>
          </a:xfrm>
          <a:custGeom>
            <a:avLst/>
            <a:gdLst/>
            <a:ahLst/>
            <a:cxnLst/>
            <a:rect l="l" t="t" r="r" b="b"/>
            <a:pathLst>
              <a:path w="266700" h="274320">
                <a:moveTo>
                  <a:pt x="263398" y="91439"/>
                </a:moveTo>
                <a:lnTo>
                  <a:pt x="243863" y="54703"/>
                </a:lnTo>
                <a:lnTo>
                  <a:pt x="214661" y="25765"/>
                </a:lnTo>
                <a:lnTo>
                  <a:pt x="177887" y="6804"/>
                </a:lnTo>
                <a:lnTo>
                  <a:pt x="135635" y="0"/>
                </a:lnTo>
                <a:lnTo>
                  <a:pt x="92756" y="6986"/>
                </a:lnTo>
                <a:lnTo>
                  <a:pt x="55522" y="26444"/>
                </a:lnTo>
                <a:lnTo>
                  <a:pt x="26164" y="56125"/>
                </a:lnTo>
                <a:lnTo>
                  <a:pt x="6912" y="93780"/>
                </a:lnTo>
                <a:lnTo>
                  <a:pt x="0" y="137159"/>
                </a:lnTo>
                <a:lnTo>
                  <a:pt x="6912" y="180539"/>
                </a:lnTo>
                <a:lnTo>
                  <a:pt x="26164" y="218194"/>
                </a:lnTo>
                <a:lnTo>
                  <a:pt x="55522" y="247875"/>
                </a:lnTo>
                <a:lnTo>
                  <a:pt x="92756" y="267333"/>
                </a:lnTo>
                <a:lnTo>
                  <a:pt x="135635" y="274319"/>
                </a:lnTo>
                <a:lnTo>
                  <a:pt x="180111" y="266747"/>
                </a:lnTo>
                <a:lnTo>
                  <a:pt x="218360" y="245744"/>
                </a:lnTo>
                <a:lnTo>
                  <a:pt x="247917" y="213883"/>
                </a:lnTo>
                <a:lnTo>
                  <a:pt x="266318" y="173735"/>
                </a:lnTo>
              </a:path>
            </a:pathLst>
          </a:custGeom>
          <a:ln w="12192">
            <a:solidFill>
              <a:srgbClr val="0078D6"/>
            </a:solidFill>
          </a:ln>
        </p:spPr>
        <p:txBody>
          <a:bodyPr wrap="square" lIns="0" tIns="0" rIns="0" bIns="0" rtlCol="0"/>
          <a:lstStyle/>
          <a:p>
            <a:endParaRPr/>
          </a:p>
        </p:txBody>
      </p:sp>
      <p:sp>
        <p:nvSpPr>
          <p:cNvPr id="46" name="object 32">
            <a:extLst>
              <a:ext uri="{FF2B5EF4-FFF2-40B4-BE49-F238E27FC236}">
                <a16:creationId xmlns:a16="http://schemas.microsoft.com/office/drawing/2014/main" id="{9CBABC5A-C9C4-4038-8C93-9F49C1DA012C}"/>
              </a:ext>
            </a:extLst>
          </p:cNvPr>
          <p:cNvSpPr/>
          <p:nvPr/>
        </p:nvSpPr>
        <p:spPr>
          <a:xfrm>
            <a:off x="7301321" y="4754878"/>
            <a:ext cx="277385" cy="442975"/>
          </a:xfrm>
          <a:prstGeom prst="rect">
            <a:avLst/>
          </a:prstGeom>
          <a:blipFill>
            <a:blip r:embed="rId3" cstate="print"/>
            <a:stretch>
              <a:fillRect/>
            </a:stretch>
          </a:blipFill>
        </p:spPr>
        <p:txBody>
          <a:bodyPr wrap="square" lIns="0" tIns="0" rIns="0" bIns="0" rtlCol="0"/>
          <a:lstStyle/>
          <a:p>
            <a:endParaRPr/>
          </a:p>
        </p:txBody>
      </p:sp>
      <p:sp>
        <p:nvSpPr>
          <p:cNvPr id="45" name="object 6">
            <a:extLst>
              <a:ext uri="{FF2B5EF4-FFF2-40B4-BE49-F238E27FC236}">
                <a16:creationId xmlns:a16="http://schemas.microsoft.com/office/drawing/2014/main" id="{65ECAE5F-689A-4B78-A54E-ABFB7E6D824E}"/>
              </a:ext>
            </a:extLst>
          </p:cNvPr>
          <p:cNvSpPr/>
          <p:nvPr/>
        </p:nvSpPr>
        <p:spPr>
          <a:xfrm>
            <a:off x="8043280" y="4934002"/>
            <a:ext cx="2834640" cy="18415"/>
          </a:xfrm>
          <a:custGeom>
            <a:avLst/>
            <a:gdLst/>
            <a:ahLst/>
            <a:cxnLst/>
            <a:rect l="l" t="t" r="r" b="b"/>
            <a:pathLst>
              <a:path w="2834640" h="18414">
                <a:moveTo>
                  <a:pt x="2834639" y="0"/>
                </a:moveTo>
                <a:lnTo>
                  <a:pt x="0" y="0"/>
                </a:lnTo>
                <a:lnTo>
                  <a:pt x="0" y="18287"/>
                </a:lnTo>
                <a:lnTo>
                  <a:pt x="2834639" y="18287"/>
                </a:lnTo>
                <a:lnTo>
                  <a:pt x="2834639" y="0"/>
                </a:lnTo>
                <a:close/>
              </a:path>
            </a:pathLst>
          </a:custGeom>
          <a:solidFill>
            <a:srgbClr val="0078D6"/>
          </a:solidFill>
        </p:spPr>
        <p:txBody>
          <a:bodyPr wrap="square" lIns="0" tIns="0" rIns="0" bIns="0" rtlCol="0"/>
          <a:lstStyle/>
          <a:p>
            <a:endParaRPr/>
          </a:p>
        </p:txBody>
      </p:sp>
    </p:spTree>
    <p:extLst>
      <p:ext uri="{BB962C8B-B14F-4D97-AF65-F5344CB8AC3E}">
        <p14:creationId xmlns:p14="http://schemas.microsoft.com/office/powerpoint/2010/main" val="29829979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 name="object 26"/>
          <p:cNvSpPr/>
          <p:nvPr/>
        </p:nvSpPr>
        <p:spPr>
          <a:xfrm>
            <a:off x="807719" y="5836920"/>
            <a:ext cx="744220" cy="338455"/>
          </a:xfrm>
          <a:custGeom>
            <a:avLst/>
            <a:gdLst/>
            <a:ahLst/>
            <a:cxnLst/>
            <a:rect l="l" t="t" r="r" b="b"/>
            <a:pathLst>
              <a:path w="744219" h="338454">
                <a:moveTo>
                  <a:pt x="743711" y="0"/>
                </a:moveTo>
                <a:lnTo>
                  <a:pt x="0" y="0"/>
                </a:lnTo>
                <a:lnTo>
                  <a:pt x="0" y="338327"/>
                </a:lnTo>
                <a:lnTo>
                  <a:pt x="743711" y="338327"/>
                </a:lnTo>
                <a:lnTo>
                  <a:pt x="743711" y="0"/>
                </a:lnTo>
                <a:close/>
              </a:path>
            </a:pathLst>
          </a:custGeom>
          <a:solidFill>
            <a:srgbClr val="FFFFFF"/>
          </a:solidFill>
        </p:spPr>
        <p:txBody>
          <a:bodyPr wrap="square" lIns="0" tIns="0" rIns="0" bIns="0" rtlCol="0"/>
          <a:lstStyle/>
          <a:p>
            <a:endParaRPr/>
          </a:p>
        </p:txBody>
      </p:sp>
      <p:sp>
        <p:nvSpPr>
          <p:cNvPr id="28" name="object 28"/>
          <p:cNvSpPr/>
          <p:nvPr/>
        </p:nvSpPr>
        <p:spPr>
          <a:xfrm>
            <a:off x="10094976" y="5836920"/>
            <a:ext cx="1268095" cy="338455"/>
          </a:xfrm>
          <a:custGeom>
            <a:avLst/>
            <a:gdLst/>
            <a:ahLst/>
            <a:cxnLst/>
            <a:rect l="l" t="t" r="r" b="b"/>
            <a:pathLst>
              <a:path w="1268095" h="338454">
                <a:moveTo>
                  <a:pt x="1267968" y="0"/>
                </a:moveTo>
                <a:lnTo>
                  <a:pt x="0" y="0"/>
                </a:lnTo>
                <a:lnTo>
                  <a:pt x="0" y="338327"/>
                </a:lnTo>
                <a:lnTo>
                  <a:pt x="1267968" y="338327"/>
                </a:lnTo>
                <a:lnTo>
                  <a:pt x="1267968" y="0"/>
                </a:lnTo>
                <a:close/>
              </a:path>
            </a:pathLst>
          </a:custGeom>
          <a:solidFill>
            <a:srgbClr val="FFFFFF"/>
          </a:solidFill>
        </p:spPr>
        <p:txBody>
          <a:bodyPr wrap="square" lIns="0" tIns="0" rIns="0" bIns="0" rtlCol="0"/>
          <a:lstStyle/>
          <a:p>
            <a:endParaRPr/>
          </a:p>
        </p:txBody>
      </p:sp>
      <p:sp>
        <p:nvSpPr>
          <p:cNvPr id="33" name="TextBox 32">
            <a:extLst>
              <a:ext uri="{FF2B5EF4-FFF2-40B4-BE49-F238E27FC236}">
                <a16:creationId xmlns:a16="http://schemas.microsoft.com/office/drawing/2014/main" id="{FC822DCE-F039-46BB-A42E-1F12F315C37C}"/>
              </a:ext>
            </a:extLst>
          </p:cNvPr>
          <p:cNvSpPr txBox="1"/>
          <p:nvPr/>
        </p:nvSpPr>
        <p:spPr>
          <a:xfrm>
            <a:off x="732535" y="381000"/>
            <a:ext cx="8868665" cy="646331"/>
          </a:xfrm>
          <a:prstGeom prst="rect">
            <a:avLst/>
          </a:prstGeom>
          <a:noFill/>
        </p:spPr>
        <p:txBody>
          <a:bodyPr wrap="square" rtlCol="0">
            <a:spAutoFit/>
          </a:bodyPr>
          <a:lstStyle/>
          <a:p>
            <a:r>
              <a:rPr lang="en-US" sz="3600" dirty="0">
                <a:latin typeface="Segoe UI Light" panose="020B0502040204020203" pitchFamily="34" charset="0"/>
                <a:cs typeface="Segoe UI Light" panose="020B0502040204020203" pitchFamily="34" charset="0"/>
              </a:rPr>
              <a:t>Training and model evaluation</a:t>
            </a:r>
          </a:p>
        </p:txBody>
      </p:sp>
      <p:sp>
        <p:nvSpPr>
          <p:cNvPr id="4" name="TextBox 3">
            <a:extLst>
              <a:ext uri="{FF2B5EF4-FFF2-40B4-BE49-F238E27FC236}">
                <a16:creationId xmlns:a16="http://schemas.microsoft.com/office/drawing/2014/main" id="{41C444BC-F1E8-426E-8F31-B138920B548F}"/>
              </a:ext>
            </a:extLst>
          </p:cNvPr>
          <p:cNvSpPr txBox="1"/>
          <p:nvPr/>
        </p:nvSpPr>
        <p:spPr>
          <a:xfrm>
            <a:off x="381000" y="1752600"/>
            <a:ext cx="7239000" cy="313932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The data set was split into 75% and 25% for training and testing respectively</a:t>
            </a:r>
          </a:p>
          <a:p>
            <a:pPr marL="285750" indent="-285750">
              <a:buFont typeface="Arial" panose="020B0604020202020204" pitchFamily="34" charset="0"/>
              <a:buChar char="•"/>
            </a:pPr>
            <a:endParaRPr lang="en-US"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Three regression models were built in order to get the best performer of all three</a:t>
            </a:r>
          </a:p>
          <a:p>
            <a:pPr marL="285750" indent="-285750">
              <a:buFont typeface="Arial" panose="020B0604020202020204" pitchFamily="34" charset="0"/>
              <a:buChar char="•"/>
            </a:pPr>
            <a:endParaRPr lang="en-US"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Linear Regression model performed poorly of the three in terms of root mean squared error</a:t>
            </a:r>
          </a:p>
          <a:p>
            <a:pPr marL="285750" indent="-285750">
              <a:buFont typeface="Arial" panose="020B0604020202020204" pitchFamily="34" charset="0"/>
              <a:buChar char="•"/>
            </a:pPr>
            <a:endParaRPr lang="en-US"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However, it performed the best in terms of predictability and distribution of values</a:t>
            </a:r>
          </a:p>
        </p:txBody>
      </p:sp>
      <p:graphicFrame>
        <p:nvGraphicFramePr>
          <p:cNvPr id="5" name="Table 4">
            <a:extLst>
              <a:ext uri="{FF2B5EF4-FFF2-40B4-BE49-F238E27FC236}">
                <a16:creationId xmlns:a16="http://schemas.microsoft.com/office/drawing/2014/main" id="{2ECA0B59-5FEE-4175-B85E-9E341F9582AC}"/>
              </a:ext>
            </a:extLst>
          </p:cNvPr>
          <p:cNvGraphicFramePr>
            <a:graphicFrameLocks noGrp="1"/>
          </p:cNvGraphicFramePr>
          <p:nvPr>
            <p:extLst>
              <p:ext uri="{D42A27DB-BD31-4B8C-83A1-F6EECF244321}">
                <p14:modId xmlns:p14="http://schemas.microsoft.com/office/powerpoint/2010/main" val="656535452"/>
              </p:ext>
            </p:extLst>
          </p:nvPr>
        </p:nvGraphicFramePr>
        <p:xfrm>
          <a:off x="7857871" y="1752600"/>
          <a:ext cx="3505200" cy="2285999"/>
        </p:xfrm>
        <a:graphic>
          <a:graphicData uri="http://schemas.openxmlformats.org/drawingml/2006/table">
            <a:tbl>
              <a:tblPr/>
              <a:tblGrid>
                <a:gridCol w="1417709">
                  <a:extLst>
                    <a:ext uri="{9D8B030D-6E8A-4147-A177-3AD203B41FA5}">
                      <a16:colId xmlns:a16="http://schemas.microsoft.com/office/drawing/2014/main" val="2488906281"/>
                    </a:ext>
                  </a:extLst>
                </a:gridCol>
                <a:gridCol w="2087491">
                  <a:extLst>
                    <a:ext uri="{9D8B030D-6E8A-4147-A177-3AD203B41FA5}">
                      <a16:colId xmlns:a16="http://schemas.microsoft.com/office/drawing/2014/main" val="2148166433"/>
                    </a:ext>
                  </a:extLst>
                </a:gridCol>
              </a:tblGrid>
              <a:tr h="474452">
                <a:tc>
                  <a:txBody>
                    <a:bodyPr/>
                    <a:lstStyle/>
                    <a:p>
                      <a:pPr algn="ctr" fontAlgn="ctr"/>
                      <a:r>
                        <a:rPr lang="en-US" sz="1200" b="1" i="0" u="none" strike="noStrike" dirty="0">
                          <a:solidFill>
                            <a:srgbClr val="000000"/>
                          </a:solidFill>
                          <a:effectLst/>
                          <a:latin typeface="Calibri" panose="020F0502020204030204" pitchFamily="34" charset="0"/>
                        </a:rPr>
                        <a:t>Model</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r>
                        <a:rPr lang="en-US" sz="1200" b="1" i="0" u="none" strike="noStrike" dirty="0">
                          <a:solidFill>
                            <a:srgbClr val="000000"/>
                          </a:solidFill>
                          <a:effectLst/>
                          <a:latin typeface="Calibri" panose="020F0502020204030204" pitchFamily="34" charset="0"/>
                        </a:rPr>
                        <a:t>Root Mean Squared Error</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4047415294"/>
                  </a:ext>
                </a:extLst>
              </a:tr>
              <a:tr h="431321">
                <a:tc>
                  <a:txBody>
                    <a:bodyPr/>
                    <a:lstStyle/>
                    <a:p>
                      <a:pPr algn="ctr" fontAlgn="ctr"/>
                      <a:r>
                        <a:rPr lang="en-US" sz="1100" b="0" i="0" u="none" strike="noStrike" dirty="0">
                          <a:solidFill>
                            <a:srgbClr val="000000"/>
                          </a:solidFill>
                          <a:effectLst/>
                          <a:latin typeface="Calibri" panose="020F0502020204030204" pitchFamily="34" charset="0"/>
                        </a:rPr>
                        <a:t> </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US" sz="1100" b="0" i="0" u="none" strike="noStrike" dirty="0">
                          <a:solidFill>
                            <a:srgbClr val="000000"/>
                          </a:solidFill>
                          <a:effectLst/>
                          <a:latin typeface="Calibri" panose="020F0502020204030204" pitchFamily="34" charset="0"/>
                        </a:rPr>
                        <a:t> </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51669103"/>
                  </a:ext>
                </a:extLst>
              </a:tr>
              <a:tr h="452887">
                <a:tc>
                  <a:txBody>
                    <a:bodyPr/>
                    <a:lstStyle/>
                    <a:p>
                      <a:pPr algn="ctr" fontAlgn="ctr"/>
                      <a:r>
                        <a:rPr lang="en-US" sz="1100" b="1" i="0" u="none" strike="noStrike" dirty="0">
                          <a:solidFill>
                            <a:srgbClr val="000000"/>
                          </a:solidFill>
                          <a:effectLst/>
                          <a:latin typeface="Calibri" panose="020F0502020204030204" pitchFamily="34" charset="0"/>
                        </a:rPr>
                        <a:t>LinearRegression</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US" sz="1100" b="1" i="0" u="none" strike="noStrike">
                          <a:solidFill>
                            <a:srgbClr val="000000"/>
                          </a:solidFill>
                          <a:effectLst/>
                          <a:latin typeface="Courier New" panose="02070309020205020404" pitchFamily="49" charset="0"/>
                        </a:rPr>
                        <a:t>65927.34</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48424103"/>
                  </a:ext>
                </a:extLst>
              </a:tr>
              <a:tr h="452887">
                <a:tc>
                  <a:txBody>
                    <a:bodyPr/>
                    <a:lstStyle/>
                    <a:p>
                      <a:pPr algn="ctr" fontAlgn="ctr"/>
                      <a:r>
                        <a:rPr lang="en-US" sz="1100" b="1" i="0" u="none" strike="noStrike">
                          <a:solidFill>
                            <a:srgbClr val="000000"/>
                          </a:solidFill>
                          <a:effectLst/>
                          <a:latin typeface="Calibri" panose="020F0502020204030204" pitchFamily="34" charset="0"/>
                        </a:rPr>
                        <a:t>SVR</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US" sz="1100" b="1" i="0" u="none" strike="noStrike">
                          <a:solidFill>
                            <a:srgbClr val="000000"/>
                          </a:solidFill>
                          <a:effectLst/>
                          <a:latin typeface="Courier New" panose="02070309020205020404" pitchFamily="49" charset="0"/>
                        </a:rPr>
                        <a:t>36259.66</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6968570"/>
                  </a:ext>
                </a:extLst>
              </a:tr>
              <a:tr h="474452">
                <a:tc>
                  <a:txBody>
                    <a:bodyPr/>
                    <a:lstStyle/>
                    <a:p>
                      <a:pPr algn="ctr" fontAlgn="ctr"/>
                      <a:r>
                        <a:rPr lang="en-US" sz="1100" b="1" i="0" u="none" strike="noStrike">
                          <a:solidFill>
                            <a:srgbClr val="000000"/>
                          </a:solidFill>
                          <a:effectLst/>
                          <a:latin typeface="Calibri" panose="020F0502020204030204" pitchFamily="34" charset="0"/>
                        </a:rPr>
                        <a:t>LinearSVR</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US" sz="1100" b="1" i="0" u="none" strike="noStrike" dirty="0">
                          <a:solidFill>
                            <a:srgbClr val="000000"/>
                          </a:solidFill>
                          <a:effectLst/>
                          <a:latin typeface="Courier New" panose="02070309020205020404" pitchFamily="49" charset="0"/>
                        </a:rPr>
                        <a:t>29331.86</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57869819"/>
                  </a:ext>
                </a:extLst>
              </a:tr>
            </a:tbl>
          </a:graphicData>
        </a:graphic>
      </p:graphicFrame>
    </p:spTree>
    <p:extLst>
      <p:ext uri="{BB962C8B-B14F-4D97-AF65-F5344CB8AC3E}">
        <p14:creationId xmlns:p14="http://schemas.microsoft.com/office/powerpoint/2010/main" val="35767502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 name="object 26"/>
          <p:cNvSpPr/>
          <p:nvPr/>
        </p:nvSpPr>
        <p:spPr>
          <a:xfrm>
            <a:off x="807719" y="5836920"/>
            <a:ext cx="744220" cy="338455"/>
          </a:xfrm>
          <a:custGeom>
            <a:avLst/>
            <a:gdLst/>
            <a:ahLst/>
            <a:cxnLst/>
            <a:rect l="l" t="t" r="r" b="b"/>
            <a:pathLst>
              <a:path w="744219" h="338454">
                <a:moveTo>
                  <a:pt x="743711" y="0"/>
                </a:moveTo>
                <a:lnTo>
                  <a:pt x="0" y="0"/>
                </a:lnTo>
                <a:lnTo>
                  <a:pt x="0" y="338327"/>
                </a:lnTo>
                <a:lnTo>
                  <a:pt x="743711" y="338327"/>
                </a:lnTo>
                <a:lnTo>
                  <a:pt x="743711" y="0"/>
                </a:lnTo>
                <a:close/>
              </a:path>
            </a:pathLst>
          </a:custGeom>
          <a:solidFill>
            <a:srgbClr val="FFFFFF"/>
          </a:solidFill>
        </p:spPr>
        <p:txBody>
          <a:bodyPr wrap="square" lIns="0" tIns="0" rIns="0" bIns="0" rtlCol="0"/>
          <a:lstStyle/>
          <a:p>
            <a:endParaRPr/>
          </a:p>
        </p:txBody>
      </p:sp>
      <p:sp>
        <p:nvSpPr>
          <p:cNvPr id="28" name="object 28"/>
          <p:cNvSpPr/>
          <p:nvPr/>
        </p:nvSpPr>
        <p:spPr>
          <a:xfrm>
            <a:off x="10094976" y="5836920"/>
            <a:ext cx="1268095" cy="338455"/>
          </a:xfrm>
          <a:custGeom>
            <a:avLst/>
            <a:gdLst/>
            <a:ahLst/>
            <a:cxnLst/>
            <a:rect l="l" t="t" r="r" b="b"/>
            <a:pathLst>
              <a:path w="1268095" h="338454">
                <a:moveTo>
                  <a:pt x="1267968" y="0"/>
                </a:moveTo>
                <a:lnTo>
                  <a:pt x="0" y="0"/>
                </a:lnTo>
                <a:lnTo>
                  <a:pt x="0" y="338327"/>
                </a:lnTo>
                <a:lnTo>
                  <a:pt x="1267968" y="338327"/>
                </a:lnTo>
                <a:lnTo>
                  <a:pt x="1267968" y="0"/>
                </a:lnTo>
                <a:close/>
              </a:path>
            </a:pathLst>
          </a:custGeom>
          <a:solidFill>
            <a:srgbClr val="FFFFFF"/>
          </a:solidFill>
        </p:spPr>
        <p:txBody>
          <a:bodyPr wrap="square" lIns="0" tIns="0" rIns="0" bIns="0" rtlCol="0"/>
          <a:lstStyle/>
          <a:p>
            <a:endParaRPr/>
          </a:p>
        </p:txBody>
      </p:sp>
      <p:sp>
        <p:nvSpPr>
          <p:cNvPr id="33" name="TextBox 32">
            <a:extLst>
              <a:ext uri="{FF2B5EF4-FFF2-40B4-BE49-F238E27FC236}">
                <a16:creationId xmlns:a16="http://schemas.microsoft.com/office/drawing/2014/main" id="{FC822DCE-F039-46BB-A42E-1F12F315C37C}"/>
              </a:ext>
            </a:extLst>
          </p:cNvPr>
          <p:cNvSpPr txBox="1"/>
          <p:nvPr/>
        </p:nvSpPr>
        <p:spPr>
          <a:xfrm>
            <a:off x="732535" y="381000"/>
            <a:ext cx="8868665" cy="646331"/>
          </a:xfrm>
          <a:prstGeom prst="rect">
            <a:avLst/>
          </a:prstGeom>
          <a:noFill/>
        </p:spPr>
        <p:txBody>
          <a:bodyPr wrap="square" rtlCol="0">
            <a:spAutoFit/>
          </a:bodyPr>
          <a:lstStyle/>
          <a:p>
            <a:r>
              <a:rPr lang="en-US" sz="3600" dirty="0">
                <a:latin typeface="Segoe UI Light" panose="020B0502040204020203" pitchFamily="34" charset="0"/>
                <a:cs typeface="Segoe UI Light" panose="020B0502040204020203" pitchFamily="34" charset="0"/>
              </a:rPr>
              <a:t>Model evaluation: Visualizer</a:t>
            </a:r>
          </a:p>
        </p:txBody>
      </p:sp>
      <p:sp>
        <p:nvSpPr>
          <p:cNvPr id="4" name="TextBox 3">
            <a:extLst>
              <a:ext uri="{FF2B5EF4-FFF2-40B4-BE49-F238E27FC236}">
                <a16:creationId xmlns:a16="http://schemas.microsoft.com/office/drawing/2014/main" id="{41C444BC-F1E8-426E-8F31-B138920B548F}"/>
              </a:ext>
            </a:extLst>
          </p:cNvPr>
          <p:cNvSpPr txBox="1"/>
          <p:nvPr/>
        </p:nvSpPr>
        <p:spPr>
          <a:xfrm>
            <a:off x="404367" y="1524000"/>
            <a:ext cx="9525000" cy="646331"/>
          </a:xfrm>
          <a:prstGeom prst="rect">
            <a:avLst/>
          </a:prstGeom>
          <a:noFill/>
        </p:spPr>
        <p:txBody>
          <a:bodyPr wrap="square" rtlCol="0">
            <a:spAutoFit/>
          </a:bodyPr>
          <a:lstStyle/>
          <a:p>
            <a:r>
              <a:rPr lang="en-US" dirty="0">
                <a:latin typeface="Segoe UI Light" panose="020B0502040204020203" pitchFamily="34" charset="0"/>
                <a:cs typeface="Segoe UI Light" panose="020B0502040204020203" pitchFamily="34" charset="0"/>
              </a:rPr>
              <a:t>The distribution plot from seaborn was used to visualize the performance of the models relative to actual price values</a:t>
            </a:r>
          </a:p>
        </p:txBody>
      </p:sp>
      <p:pic>
        <p:nvPicPr>
          <p:cNvPr id="2" name="Picture 1">
            <a:extLst>
              <a:ext uri="{FF2B5EF4-FFF2-40B4-BE49-F238E27FC236}">
                <a16:creationId xmlns:a16="http://schemas.microsoft.com/office/drawing/2014/main" id="{FE4943CC-D950-4913-9569-F9819C13B93B}"/>
              </a:ext>
            </a:extLst>
          </p:cNvPr>
          <p:cNvPicPr>
            <a:picLocks noChangeAspect="1"/>
          </p:cNvPicPr>
          <p:nvPr/>
        </p:nvPicPr>
        <p:blipFill>
          <a:blip r:embed="rId2"/>
          <a:stretch>
            <a:fillRect/>
          </a:stretch>
        </p:blipFill>
        <p:spPr>
          <a:xfrm>
            <a:off x="8077200" y="2667000"/>
            <a:ext cx="3819004" cy="3138308"/>
          </a:xfrm>
          <a:prstGeom prst="rect">
            <a:avLst/>
          </a:prstGeom>
        </p:spPr>
      </p:pic>
      <p:pic>
        <p:nvPicPr>
          <p:cNvPr id="3" name="Picture 2">
            <a:extLst>
              <a:ext uri="{FF2B5EF4-FFF2-40B4-BE49-F238E27FC236}">
                <a16:creationId xmlns:a16="http://schemas.microsoft.com/office/drawing/2014/main" id="{CB16A20B-AE4B-47D6-A48D-F3D7BB49241A}"/>
              </a:ext>
            </a:extLst>
          </p:cNvPr>
          <p:cNvPicPr>
            <a:picLocks noChangeAspect="1"/>
          </p:cNvPicPr>
          <p:nvPr/>
        </p:nvPicPr>
        <p:blipFill>
          <a:blip r:embed="rId3"/>
          <a:stretch>
            <a:fillRect/>
          </a:stretch>
        </p:blipFill>
        <p:spPr>
          <a:xfrm>
            <a:off x="3782139" y="2604388"/>
            <a:ext cx="4082637" cy="3263530"/>
          </a:xfrm>
          <a:prstGeom prst="rect">
            <a:avLst/>
          </a:prstGeom>
        </p:spPr>
      </p:pic>
      <p:pic>
        <p:nvPicPr>
          <p:cNvPr id="6" name="Picture 5">
            <a:extLst>
              <a:ext uri="{FF2B5EF4-FFF2-40B4-BE49-F238E27FC236}">
                <a16:creationId xmlns:a16="http://schemas.microsoft.com/office/drawing/2014/main" id="{15C187A4-51FE-40FE-9A6A-04CD6EB3E09B}"/>
              </a:ext>
            </a:extLst>
          </p:cNvPr>
          <p:cNvPicPr>
            <a:picLocks noChangeAspect="1"/>
          </p:cNvPicPr>
          <p:nvPr/>
        </p:nvPicPr>
        <p:blipFill>
          <a:blip r:embed="rId4"/>
          <a:stretch>
            <a:fillRect/>
          </a:stretch>
        </p:blipFill>
        <p:spPr>
          <a:xfrm>
            <a:off x="271847" y="2667000"/>
            <a:ext cx="3760849" cy="3138307"/>
          </a:xfrm>
          <a:prstGeom prst="rect">
            <a:avLst/>
          </a:prstGeom>
        </p:spPr>
      </p:pic>
    </p:spTree>
    <p:extLst>
      <p:ext uri="{BB962C8B-B14F-4D97-AF65-F5344CB8AC3E}">
        <p14:creationId xmlns:p14="http://schemas.microsoft.com/office/powerpoint/2010/main" val="3125776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 name="object 26"/>
          <p:cNvSpPr/>
          <p:nvPr/>
        </p:nvSpPr>
        <p:spPr>
          <a:xfrm>
            <a:off x="807719" y="5836920"/>
            <a:ext cx="744220" cy="338455"/>
          </a:xfrm>
          <a:custGeom>
            <a:avLst/>
            <a:gdLst/>
            <a:ahLst/>
            <a:cxnLst/>
            <a:rect l="l" t="t" r="r" b="b"/>
            <a:pathLst>
              <a:path w="744219" h="338454">
                <a:moveTo>
                  <a:pt x="743711" y="0"/>
                </a:moveTo>
                <a:lnTo>
                  <a:pt x="0" y="0"/>
                </a:lnTo>
                <a:lnTo>
                  <a:pt x="0" y="338327"/>
                </a:lnTo>
                <a:lnTo>
                  <a:pt x="743711" y="338327"/>
                </a:lnTo>
                <a:lnTo>
                  <a:pt x="743711" y="0"/>
                </a:lnTo>
                <a:close/>
              </a:path>
            </a:pathLst>
          </a:custGeom>
          <a:solidFill>
            <a:srgbClr val="FFFFFF"/>
          </a:solidFill>
        </p:spPr>
        <p:txBody>
          <a:bodyPr wrap="square" lIns="0" tIns="0" rIns="0" bIns="0" rtlCol="0"/>
          <a:lstStyle/>
          <a:p>
            <a:endParaRPr/>
          </a:p>
        </p:txBody>
      </p:sp>
      <p:sp>
        <p:nvSpPr>
          <p:cNvPr id="28" name="object 28"/>
          <p:cNvSpPr/>
          <p:nvPr/>
        </p:nvSpPr>
        <p:spPr>
          <a:xfrm>
            <a:off x="10094976" y="5836920"/>
            <a:ext cx="1268095" cy="338455"/>
          </a:xfrm>
          <a:custGeom>
            <a:avLst/>
            <a:gdLst/>
            <a:ahLst/>
            <a:cxnLst/>
            <a:rect l="l" t="t" r="r" b="b"/>
            <a:pathLst>
              <a:path w="1268095" h="338454">
                <a:moveTo>
                  <a:pt x="1267968" y="0"/>
                </a:moveTo>
                <a:lnTo>
                  <a:pt x="0" y="0"/>
                </a:lnTo>
                <a:lnTo>
                  <a:pt x="0" y="338327"/>
                </a:lnTo>
                <a:lnTo>
                  <a:pt x="1267968" y="338327"/>
                </a:lnTo>
                <a:lnTo>
                  <a:pt x="1267968" y="0"/>
                </a:lnTo>
                <a:close/>
              </a:path>
            </a:pathLst>
          </a:custGeom>
          <a:solidFill>
            <a:srgbClr val="FFFFFF"/>
          </a:solidFill>
        </p:spPr>
        <p:txBody>
          <a:bodyPr wrap="square" lIns="0" tIns="0" rIns="0" bIns="0" rtlCol="0"/>
          <a:lstStyle/>
          <a:p>
            <a:endParaRPr/>
          </a:p>
        </p:txBody>
      </p:sp>
      <p:sp>
        <p:nvSpPr>
          <p:cNvPr id="33" name="TextBox 32">
            <a:extLst>
              <a:ext uri="{FF2B5EF4-FFF2-40B4-BE49-F238E27FC236}">
                <a16:creationId xmlns:a16="http://schemas.microsoft.com/office/drawing/2014/main" id="{FC822DCE-F039-46BB-A42E-1F12F315C37C}"/>
              </a:ext>
            </a:extLst>
          </p:cNvPr>
          <p:cNvSpPr txBox="1"/>
          <p:nvPr/>
        </p:nvSpPr>
        <p:spPr>
          <a:xfrm>
            <a:off x="732535" y="381000"/>
            <a:ext cx="8868665" cy="646331"/>
          </a:xfrm>
          <a:prstGeom prst="rect">
            <a:avLst/>
          </a:prstGeom>
          <a:noFill/>
        </p:spPr>
        <p:txBody>
          <a:bodyPr wrap="square" rtlCol="0">
            <a:spAutoFit/>
          </a:bodyPr>
          <a:lstStyle/>
          <a:p>
            <a:r>
              <a:rPr lang="en-US" sz="3600" dirty="0">
                <a:latin typeface="Segoe UI Light" panose="020B0502040204020203" pitchFamily="34" charset="0"/>
                <a:cs typeface="Segoe UI Light" panose="020B0502040204020203" pitchFamily="34" charset="0"/>
              </a:rPr>
              <a:t>Conclusion</a:t>
            </a:r>
          </a:p>
        </p:txBody>
      </p:sp>
      <p:sp>
        <p:nvSpPr>
          <p:cNvPr id="4" name="TextBox 3">
            <a:extLst>
              <a:ext uri="{FF2B5EF4-FFF2-40B4-BE49-F238E27FC236}">
                <a16:creationId xmlns:a16="http://schemas.microsoft.com/office/drawing/2014/main" id="{41C444BC-F1E8-426E-8F31-B138920B548F}"/>
              </a:ext>
            </a:extLst>
          </p:cNvPr>
          <p:cNvSpPr txBox="1"/>
          <p:nvPr/>
        </p:nvSpPr>
        <p:spPr>
          <a:xfrm>
            <a:off x="381000" y="1752600"/>
            <a:ext cx="9067800" cy="3693319"/>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The exercise was completed and objectives met</a:t>
            </a:r>
          </a:p>
          <a:p>
            <a:pPr marL="285750" indent="-285750">
              <a:buFont typeface="Arial" panose="020B0604020202020204" pitchFamily="34" charset="0"/>
              <a:buChar char="•"/>
            </a:pPr>
            <a:endParaRPr lang="en-US"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Cluster groups in the data set were identified and proper description was given for each group. Also, relationships and similarities were exploited</a:t>
            </a:r>
          </a:p>
          <a:p>
            <a:pPr marL="285750" indent="-285750">
              <a:buFont typeface="Arial" panose="020B0604020202020204" pitchFamily="34" charset="0"/>
              <a:buChar char="•"/>
            </a:pPr>
            <a:endParaRPr lang="en-US"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Total price predictive models were built using regression algorithms from the Scikit-learn library of python</a:t>
            </a:r>
          </a:p>
          <a:p>
            <a:pPr marL="285750" indent="-285750">
              <a:buFont typeface="Arial" panose="020B0604020202020204" pitchFamily="34" charset="0"/>
              <a:buChar char="•"/>
            </a:pPr>
            <a:endParaRPr lang="en-US"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The models were evaluated and performance measured. However, given the time frame for this project, it is safe to say that these models could have been fine tuned to be better than they currently are.</a:t>
            </a:r>
          </a:p>
          <a:p>
            <a:pPr marL="285750" indent="-285750">
              <a:buFont typeface="Arial" panose="020B0604020202020204" pitchFamily="34" charset="0"/>
              <a:buChar char="•"/>
            </a:pPr>
            <a:endParaRPr lang="en-US"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In general, it was an interesting project and one that I enjoyed</a:t>
            </a:r>
          </a:p>
        </p:txBody>
      </p:sp>
    </p:spTree>
    <p:extLst>
      <p:ext uri="{BB962C8B-B14F-4D97-AF65-F5344CB8AC3E}">
        <p14:creationId xmlns:p14="http://schemas.microsoft.com/office/powerpoint/2010/main" val="775707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545</TotalTime>
  <Words>845</Words>
  <Application>Microsoft Office PowerPoint</Application>
  <PresentationFormat>Widescreen</PresentationFormat>
  <Paragraphs>255</Paragraphs>
  <Slides>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Segoe UI</vt:lpstr>
      <vt:lpstr>Calibri</vt:lpstr>
      <vt:lpstr>Segoe UI Semibold</vt:lpstr>
      <vt:lpstr>Segoe UI Light</vt:lpstr>
      <vt:lpstr>Segoe UI Semilight</vt:lpstr>
      <vt:lpstr>Courier New</vt:lpstr>
      <vt:lpstr>Abadi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Solution Pitch deck</dc:title>
  <dc:creator>ChiefCollins</dc:creator>
  <cp:lastModifiedBy>Collins Madisife</cp:lastModifiedBy>
  <cp:revision>16</cp:revision>
  <dcterms:created xsi:type="dcterms:W3CDTF">2020-04-24T01:32:32Z</dcterms:created>
  <dcterms:modified xsi:type="dcterms:W3CDTF">2020-05-18T08:32:50Z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2019-02-11T00:00:00Z</vt:filetime>
  </property>
  <property fmtid="{D5CDD505-2E9C-101B-9397-08002B2CF9AE}" pid="3" name="Creator">
    <vt:lpwstr>Microsoft® PowerPoint® for Office 365</vt:lpwstr>
  </property>
  <property fmtid="{D5CDD505-2E9C-101B-9397-08002B2CF9AE}" pid="4" name="LastSaved">
    <vt:filetime>2020-04-24T00:00:00Z</vt:filetime>
  </property>
</Properties>
</file>